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48" y="48"/>
      </p:cViewPr>
      <p:guideLst/>
    </p:cSldViewPr>
  </p:slideViewPr>
  <p:notesTextViewPr>
    <p:cViewPr>
      <p:scale>
        <a:sx n="1" d="1"/>
        <a:sy n="1" d="1"/>
      </p:scale>
      <p:origin x="0" y="0"/>
    </p:cViewPr>
  </p:notesTextViewPr>
  <p:notesViewPr>
    <p:cSldViewPr snapToGrid="0">
      <p:cViewPr varScale="1">
        <p:scale>
          <a:sx n="63" d="100"/>
          <a:sy n="63" d="100"/>
        </p:scale>
        <p:origin x="2280" y="67"/>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gradFill>
          <a:gsLst>
            <a:gs pos="53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7DE235A-0E53-4453-9F1D-CED3603502E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D3E18D41-BFB2-45E0-85ED-0855A4461F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1DBF90C-8866-429E-9CB7-11CB6EFBA7AD}" type="datetimeFigureOut">
              <a:rPr lang="de-DE" smtClean="0"/>
              <a:t>08.08.2023</a:t>
            </a:fld>
            <a:endParaRPr lang="de-DE"/>
          </a:p>
        </p:txBody>
      </p:sp>
      <p:sp>
        <p:nvSpPr>
          <p:cNvPr id="4" name="Fußzeilenplatzhalter 3">
            <a:extLst>
              <a:ext uri="{FF2B5EF4-FFF2-40B4-BE49-F238E27FC236}">
                <a16:creationId xmlns:a16="http://schemas.microsoft.com/office/drawing/2014/main" id="{E4435132-FA25-407A-95E5-1E6584C0A3E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A7AE72AD-D4D9-447B-920F-BE751659AC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339500-AEA8-4F72-9343-3BFD0D8D6636}" type="slidenum">
              <a:rPr lang="de-DE" smtClean="0"/>
              <a:t>‹Nr.›</a:t>
            </a:fld>
            <a:endParaRPr lang="de-DE"/>
          </a:p>
        </p:txBody>
      </p:sp>
    </p:spTree>
    <p:extLst>
      <p:ext uri="{BB962C8B-B14F-4D97-AF65-F5344CB8AC3E}">
        <p14:creationId xmlns:p14="http://schemas.microsoft.com/office/powerpoint/2010/main" val="30432151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F99734-22F5-4147-ADEB-24BA8BF52D62}"/>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A3DA8F1B-06A5-4FEF-A16F-6530BAC002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E3E2413E-9D06-4AF3-9E7A-4DB12ACA7C93}"/>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0AC5656F-931E-41FC-B49D-02CE63B1F0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C4A42DA-BE32-4086-B129-AD1F54B09518}"/>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672300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AAE0BA-0FF7-46BC-8FDC-D67734DC88E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A05433D-C046-4338-93D0-085F75243AC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C73B78-BD12-40B3-ADC0-FEE53399D6B0}"/>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9E491284-0C8D-45FA-ABD5-9A32B2F53CD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BF2C4F5-BF85-49E3-B9D2-9DF79D50B96C}"/>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168970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D2A78EE-EDCA-483F-8963-B97C19E1D13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E5ABCB3-635A-4A58-B8CA-20537E2AB41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EAB13A-1EC9-4902-B9A7-D785E4E01EE0}"/>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ABDFB52A-6DF1-4622-8383-56AB6D162EF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7441B20-6594-4BBE-A952-E75ED24D0A89}"/>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748625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7055E1-B9A2-4E96-B428-C9C42CD3BF1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B7F2D25-5EE5-48B6-A8C1-23C861138C6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69CD865-889F-4562-8C26-8C7D711FD1D8}"/>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ABE6CA2D-7075-4684-A834-A48EB1BC083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AD575E1-853D-417D-B075-A1D11144228E}"/>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771052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B39898-2451-411A-9ADE-A6A6C2C1EC9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13F22E9-5F8E-4B6D-9FFD-E85208FFC6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E8E56BD-0069-4525-825C-BC872CAC9804}"/>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0DD174BA-39C2-4BF1-9582-16F4072C778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9B7042A-DE08-4492-98F0-84F894082894}"/>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1139360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671D7D-0697-4D21-BEB9-46BAB8E7285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4EE0543-36FE-4321-9BC3-52488D486DD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2882FDD-C679-49F4-9D27-EECCD4CB9D0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3F0B287-0B44-4E35-9A08-333E50DC2CB5}"/>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6" name="Fußzeilenplatzhalter 5">
            <a:extLst>
              <a:ext uri="{FF2B5EF4-FFF2-40B4-BE49-F238E27FC236}">
                <a16:creationId xmlns:a16="http://schemas.microsoft.com/office/drawing/2014/main" id="{E43E4CCB-50CB-482F-A249-CC00C4DC133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36DAD9E-BFCA-4402-91FD-F6444664EBCE}"/>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992247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85F92A-4549-4362-A303-910D6D0FB01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428A390-41D0-466C-9128-50CC81BF7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96A2312-8C94-4D26-B4E9-EE69CDCC461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F1EE1E0-20E6-47B6-A319-20C77724C2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181F7E8-E585-4CC2-8C7F-23AF3DE97EA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5620AD-C40B-4187-9C78-95284BBC9081}"/>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8" name="Fußzeilenplatzhalter 7">
            <a:extLst>
              <a:ext uri="{FF2B5EF4-FFF2-40B4-BE49-F238E27FC236}">
                <a16:creationId xmlns:a16="http://schemas.microsoft.com/office/drawing/2014/main" id="{55601641-210F-463A-A0A2-7BB45546E4F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FC7F6D61-87FC-42E3-85DD-7D8723523A4D}"/>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6526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5D768E-8365-459A-A0C6-BE06ABBD6F8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7944356E-F0B9-4DAD-8BC3-63203B1FE7A3}"/>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4" name="Fußzeilenplatzhalter 3">
            <a:extLst>
              <a:ext uri="{FF2B5EF4-FFF2-40B4-BE49-F238E27FC236}">
                <a16:creationId xmlns:a16="http://schemas.microsoft.com/office/drawing/2014/main" id="{3E55DBD3-C31D-4333-A9D7-74CE312D99D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29425251-02EF-44E5-ABBF-F32C30ED5434}"/>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522819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E3FBFB9-A8B5-467F-8989-550ADA50F484}"/>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3" name="Fußzeilenplatzhalter 2">
            <a:extLst>
              <a:ext uri="{FF2B5EF4-FFF2-40B4-BE49-F238E27FC236}">
                <a16:creationId xmlns:a16="http://schemas.microsoft.com/office/drawing/2014/main" id="{96975612-01A1-4275-B04B-12DC7C3D708A}"/>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5D454DC3-2B0E-4DDB-B3B2-15D336A93410}"/>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928681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CE5655-96C7-4A04-A874-690C12E2A76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B54E79A-8878-407C-BCBF-223E0BDCB1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C707C71-242A-463D-B3C2-B8FB8C4FB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9F2A588-B7CE-4C14-BC6E-38F53F3987A4}"/>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6" name="Fußzeilenplatzhalter 5">
            <a:extLst>
              <a:ext uri="{FF2B5EF4-FFF2-40B4-BE49-F238E27FC236}">
                <a16:creationId xmlns:a16="http://schemas.microsoft.com/office/drawing/2014/main" id="{F3602A08-6833-489B-AB45-2633D22718E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5AAFB54-6EB4-466D-9488-BA58DE21734C}"/>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4163245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08E45B-9942-4B8C-8B48-677E72F9A38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0AD941A9-6F1D-4B13-8262-0CBD041ECE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617A622-C3A4-468B-8F60-38D9872640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AE306DC-EB07-4DA8-9F22-9FDAE4B26046}"/>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6" name="Fußzeilenplatzhalter 5">
            <a:extLst>
              <a:ext uri="{FF2B5EF4-FFF2-40B4-BE49-F238E27FC236}">
                <a16:creationId xmlns:a16="http://schemas.microsoft.com/office/drawing/2014/main" id="{7AAFFBE3-D8A8-4EB8-92C9-DD4C0E37BB3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2F7B74A-4AB9-4576-AE7F-4A64F3746F3A}"/>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7603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B266786-BACD-443B-BBC8-3CA9088BD4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FB53F16-3DEF-41A8-BBDC-FB7632E55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1017478-30CB-47FA-A21C-DE96265DC9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5909631F-6992-4E9D-A240-0441E8A68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29D4D1D2-079A-4589-A9A1-EA36D14236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EDD9B-0F66-4127-8DEB-42EC256B2558}" type="slidenum">
              <a:rPr lang="de-DE" smtClean="0"/>
              <a:t>‹Nr.›</a:t>
            </a:fld>
            <a:endParaRPr lang="de-DE"/>
          </a:p>
        </p:txBody>
      </p:sp>
    </p:spTree>
    <p:extLst>
      <p:ext uri="{BB962C8B-B14F-4D97-AF65-F5344CB8AC3E}">
        <p14:creationId xmlns:p14="http://schemas.microsoft.com/office/powerpoint/2010/main" val="4004918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deotramanera.co/ayudar/economicamente-dinero/foodsharing-disco-sopa-cuando-repartir-comida-es-cosa-todos" TargetMode="External"/><Relationship Id="rId3" Type="http://schemas.openxmlformats.org/officeDocument/2006/relationships/image" Target="../media/image2.png"/><Relationship Id="rId7" Type="http://schemas.openxmlformats.org/officeDocument/2006/relationships/image" Target="../media/image5.png"/><Relationship Id="rId12" Type="http://schemas.openxmlformats.org/officeDocument/2006/relationships/hyperlink" Target="http://www.thelastamericanvagabond.com/business/one-of-englands-largest-grocery-store-chains-to-donate-all-unsold-food-to-charity/"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iki.politik-sim.de/index.php?title=Tafel_der_vbundesrepublik_e._V." TargetMode="External"/><Relationship Id="rId11" Type="http://schemas.openxmlformats.org/officeDocument/2006/relationships/image" Target="../media/image7.jpg"/><Relationship Id="rId5" Type="http://schemas.openxmlformats.org/officeDocument/2006/relationships/image" Target="../media/image4.png"/><Relationship Id="rId10" Type="http://schemas.openxmlformats.org/officeDocument/2006/relationships/hyperlink" Target="https://www.foodsharing.lu/interview-with-eldoradio/" TargetMode="External"/><Relationship Id="rId4" Type="http://schemas.openxmlformats.org/officeDocument/2006/relationships/image" Target="../media/image3.jpe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26" name="Rechteck 25">
            <a:extLst>
              <a:ext uri="{FF2B5EF4-FFF2-40B4-BE49-F238E27FC236}">
                <a16:creationId xmlns:a16="http://schemas.microsoft.com/office/drawing/2014/main" id="{B290FB24-66CC-4162-B35A-64DDD60FC996}"/>
              </a:ext>
            </a:extLst>
          </p:cNvPr>
          <p:cNvSpPr/>
          <p:nvPr/>
        </p:nvSpPr>
        <p:spPr>
          <a:xfrm>
            <a:off x="372824" y="282724"/>
            <a:ext cx="6096000" cy="1015663"/>
          </a:xfrm>
          <a:prstGeom prst="rect">
            <a:avLst/>
          </a:prstGeom>
        </p:spPr>
        <p:txBody>
          <a:bodyPr>
            <a:spAutoFit/>
          </a:bodyPr>
          <a:lstStyle/>
          <a:p>
            <a:pPr algn="ctr"/>
            <a:r>
              <a:rPr lang="en-US" sz="2400" b="0" i="0" dirty="0">
                <a:effectLst/>
                <a:latin typeface="Söhne"/>
              </a:rPr>
              <a:t>Tafel Paderborn </a:t>
            </a:r>
            <a:r>
              <a:rPr lang="en-US" sz="2400" b="0" i="0" dirty="0" err="1">
                <a:effectLst/>
                <a:latin typeface="Söhne"/>
              </a:rPr>
              <a:t>e.V</a:t>
            </a:r>
            <a:r>
              <a:rPr lang="en-US" sz="2400" b="0" i="0" dirty="0">
                <a:effectLst/>
                <a:latin typeface="Söhne"/>
              </a:rPr>
              <a:t>. Mission: </a:t>
            </a:r>
          </a:p>
          <a:p>
            <a:pPr algn="ctr"/>
            <a:r>
              <a:rPr lang="en-US" b="0" i="0" dirty="0">
                <a:effectLst/>
                <a:latin typeface="Söhne"/>
              </a:rPr>
              <a:t>Tafel Paderborn is a non-profit organization dedicated to supporting people in need and fighting against food waste. </a:t>
            </a:r>
            <a:endParaRPr lang="de-DE" dirty="0"/>
          </a:p>
        </p:txBody>
      </p:sp>
      <p:pic>
        <p:nvPicPr>
          <p:cNvPr id="28" name="Grafik 27">
            <a:extLst>
              <a:ext uri="{FF2B5EF4-FFF2-40B4-BE49-F238E27FC236}">
                <a16:creationId xmlns:a16="http://schemas.microsoft.com/office/drawing/2014/main" id="{876453F8-5435-4A3D-BF6D-94B9B0C3509B}"/>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8627553" y="389664"/>
            <a:ext cx="2857143" cy="1161905"/>
          </a:xfrm>
          <a:prstGeom prst="rect">
            <a:avLst/>
          </a:prstGeom>
        </p:spPr>
      </p:pic>
      <p:sp>
        <p:nvSpPr>
          <p:cNvPr id="30" name="Rechteck 29">
            <a:extLst>
              <a:ext uri="{FF2B5EF4-FFF2-40B4-BE49-F238E27FC236}">
                <a16:creationId xmlns:a16="http://schemas.microsoft.com/office/drawing/2014/main" id="{C581F3BA-7359-4CF0-913A-0A233B71043B}"/>
              </a:ext>
            </a:extLst>
          </p:cNvPr>
          <p:cNvSpPr/>
          <p:nvPr/>
        </p:nvSpPr>
        <p:spPr>
          <a:xfrm>
            <a:off x="6150099" y="3036070"/>
            <a:ext cx="5403871" cy="1323439"/>
          </a:xfrm>
          <a:prstGeom prst="rect">
            <a:avLst/>
          </a:prstGeom>
        </p:spPr>
        <p:txBody>
          <a:bodyPr wrap="square">
            <a:spAutoFit/>
          </a:bodyPr>
          <a:lstStyle/>
          <a:p>
            <a:r>
              <a:rPr lang="en-US" sz="1600" b="1" i="0" dirty="0">
                <a:effectLst/>
                <a:latin typeface="Söhne"/>
              </a:rPr>
              <a:t>Supporting Communities: </a:t>
            </a:r>
            <a:r>
              <a:rPr lang="en-US" sz="1600" b="0" i="0" dirty="0">
                <a:effectLst/>
                <a:latin typeface="Söhne"/>
              </a:rPr>
              <a:t>Tafel Paderborn serves as a vital resource for individuals and families experiencing food insecurity in the Paderborn area. Food Rescue: The organization collects quality surplus food from local businesses, reducing food waste and diverting it to those in need. </a:t>
            </a:r>
            <a:endParaRPr lang="de-DE" sz="1600" dirty="0"/>
          </a:p>
        </p:txBody>
      </p:sp>
      <p:sp>
        <p:nvSpPr>
          <p:cNvPr id="31" name="Rechteck 30">
            <a:extLst>
              <a:ext uri="{FF2B5EF4-FFF2-40B4-BE49-F238E27FC236}">
                <a16:creationId xmlns:a16="http://schemas.microsoft.com/office/drawing/2014/main" id="{D2CBB1A6-90A2-4817-A845-223C67AD4330}"/>
              </a:ext>
            </a:extLst>
          </p:cNvPr>
          <p:cNvSpPr/>
          <p:nvPr/>
        </p:nvSpPr>
        <p:spPr>
          <a:xfrm>
            <a:off x="6178529" y="1633673"/>
            <a:ext cx="5403871" cy="1323439"/>
          </a:xfrm>
          <a:prstGeom prst="rect">
            <a:avLst/>
          </a:prstGeom>
        </p:spPr>
        <p:txBody>
          <a:bodyPr wrap="square">
            <a:spAutoFit/>
          </a:bodyPr>
          <a:lstStyle/>
          <a:p>
            <a:r>
              <a:rPr lang="en-US" sz="1600" b="1" i="0" dirty="0">
                <a:effectLst/>
                <a:latin typeface="Söhne"/>
              </a:rPr>
              <a:t>Activities: </a:t>
            </a:r>
            <a:r>
              <a:rPr lang="en-US" sz="1600" b="0" i="0" dirty="0">
                <a:effectLst/>
                <a:latin typeface="Söhne"/>
              </a:rPr>
              <a:t>The organization collects surplus food from supermarkets, bakeries, restaurants, and other food businesses. They sort and distribute these food items to registered individuals and families facing economic hardship through weekly distribution centers. </a:t>
            </a:r>
            <a:endParaRPr lang="de-DE" sz="1600" dirty="0"/>
          </a:p>
        </p:txBody>
      </p:sp>
      <p:pic>
        <p:nvPicPr>
          <p:cNvPr id="2051" name="Grafik 2050">
            <a:extLst>
              <a:ext uri="{FF2B5EF4-FFF2-40B4-BE49-F238E27FC236}">
                <a16:creationId xmlns:a16="http://schemas.microsoft.com/office/drawing/2014/main" id="{8A956CB0-F79B-4DB3-8967-2F790FFB3AE9}"/>
              </a:ext>
            </a:extLst>
          </p:cNvPr>
          <p:cNvPicPr>
            <a:picLocks noChangeAspect="1"/>
          </p:cNvPicPr>
          <p:nvPr/>
        </p:nvPicPr>
        <p:blipFill rotWithShape="1">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rcRect r="41854"/>
          <a:stretch/>
        </p:blipFill>
        <p:spPr>
          <a:xfrm>
            <a:off x="372824" y="1396582"/>
            <a:ext cx="3542912" cy="2684492"/>
          </a:xfrm>
          <a:prstGeom prst="rect">
            <a:avLst/>
          </a:prstGeom>
        </p:spPr>
      </p:pic>
      <p:pic>
        <p:nvPicPr>
          <p:cNvPr id="2056" name="Grafik 2055">
            <a:extLst>
              <a:ext uri="{FF2B5EF4-FFF2-40B4-BE49-F238E27FC236}">
                <a16:creationId xmlns:a16="http://schemas.microsoft.com/office/drawing/2014/main" id="{F22D1784-1B8A-4349-A895-2841DE09A459}"/>
              </a:ext>
            </a:extLst>
          </p:cNvPr>
          <p:cNvPicPr>
            <a:picLocks noChangeAspect="1"/>
          </p:cNvPicPr>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a:off x="372824" y="4331906"/>
            <a:ext cx="2289962" cy="1529027"/>
          </a:xfrm>
          <a:prstGeom prst="rect">
            <a:avLst/>
          </a:prstGeom>
        </p:spPr>
      </p:pic>
      <p:pic>
        <p:nvPicPr>
          <p:cNvPr id="2059" name="Grafik 2058">
            <a:extLst>
              <a:ext uri="{FF2B5EF4-FFF2-40B4-BE49-F238E27FC236}">
                <a16:creationId xmlns:a16="http://schemas.microsoft.com/office/drawing/2014/main" id="{35446805-8E8D-472E-9EA3-6F9B4094D8AC}"/>
              </a:ext>
            </a:extLst>
          </p:cNvPr>
          <p:cNvPicPr>
            <a:picLocks noChangeAspect="1"/>
          </p:cNvPicPr>
          <p:nvPr/>
        </p:nvPicPr>
        <p:blipFill>
          <a:blip r:embed="rId11">
            <a:extLst>
              <a:ext uri="{28A0092B-C50C-407E-A947-70E740481C1C}">
                <a14:useLocalDpi xmlns:a14="http://schemas.microsoft.com/office/drawing/2010/main" val="0"/>
              </a:ext>
              <a:ext uri="{837473B0-CC2E-450A-ABE3-18F120FF3D39}">
                <a1611:picAttrSrcUrl xmlns:a1611="http://schemas.microsoft.com/office/drawing/2016/11/main" r:id="rId12"/>
              </a:ext>
            </a:extLst>
          </a:blip>
          <a:stretch>
            <a:fillRect/>
          </a:stretch>
        </p:blipFill>
        <p:spPr>
          <a:xfrm>
            <a:off x="2413690" y="3278115"/>
            <a:ext cx="3343491" cy="2228994"/>
          </a:xfrm>
          <a:prstGeom prst="rect">
            <a:avLst/>
          </a:prstGeom>
        </p:spPr>
      </p:pic>
      <p:sp>
        <p:nvSpPr>
          <p:cNvPr id="2061" name="Rechteck 2060">
            <a:extLst>
              <a:ext uri="{FF2B5EF4-FFF2-40B4-BE49-F238E27FC236}">
                <a16:creationId xmlns:a16="http://schemas.microsoft.com/office/drawing/2014/main" id="{7AC5ED51-C594-43BE-83CC-891DC59BEA9A}"/>
              </a:ext>
            </a:extLst>
          </p:cNvPr>
          <p:cNvSpPr/>
          <p:nvPr/>
        </p:nvSpPr>
        <p:spPr>
          <a:xfrm>
            <a:off x="6150099" y="4463293"/>
            <a:ext cx="5334597" cy="1077218"/>
          </a:xfrm>
          <a:prstGeom prst="rect">
            <a:avLst/>
          </a:prstGeom>
        </p:spPr>
        <p:txBody>
          <a:bodyPr wrap="square">
            <a:spAutoFit/>
          </a:bodyPr>
          <a:lstStyle/>
          <a:p>
            <a:r>
              <a:rPr lang="en-US" sz="1600" b="1" dirty="0">
                <a:latin typeface="Söhne"/>
              </a:rPr>
              <a:t>Volunteer Engagement</a:t>
            </a:r>
            <a:r>
              <a:rPr lang="en-US" sz="1600" dirty="0">
                <a:latin typeface="Söhne"/>
              </a:rPr>
              <a:t>: Tafel Paderborn relies on the dedication of volunteers who contribute their time and efforts to ensure efficient food collection, sorting, and distribution to registered beneficiaries.</a:t>
            </a:r>
            <a:endParaRPr lang="de-DE" sz="1600" dirty="0"/>
          </a:p>
        </p:txBody>
      </p:sp>
      <p:sp>
        <p:nvSpPr>
          <p:cNvPr id="19" name="Rechteck 18">
            <a:extLst>
              <a:ext uri="{FF2B5EF4-FFF2-40B4-BE49-F238E27FC236}">
                <a16:creationId xmlns:a16="http://schemas.microsoft.com/office/drawing/2014/main" id="{0962A7F8-65A0-4C67-8534-D264B8AB7E41}"/>
              </a:ext>
            </a:extLst>
          </p:cNvPr>
          <p:cNvSpPr/>
          <p:nvPr/>
        </p:nvSpPr>
        <p:spPr>
          <a:xfrm>
            <a:off x="4741290" y="6610570"/>
            <a:ext cx="3048783" cy="307777"/>
          </a:xfrm>
          <a:prstGeom prst="rect">
            <a:avLst/>
          </a:prstGeom>
        </p:spPr>
        <p:txBody>
          <a:bodyPr wrap="none">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dirty="0">
                <a:latin typeface="Times New Roman" panose="02020603050405020304" pitchFamily="18" charset="0"/>
                <a:ea typeface="Calibri" panose="020F0502020204030204" pitchFamily="34" charset="0"/>
              </a:rPr>
              <a:t>2021-1-SK01-KA220-VET-000033080</a:t>
            </a:r>
            <a:endParaRPr lang="de-DE" sz="1400" dirty="0"/>
          </a:p>
        </p:txBody>
      </p:sp>
    </p:spTree>
    <p:extLst>
      <p:ext uri="{BB962C8B-B14F-4D97-AF65-F5344CB8AC3E}">
        <p14:creationId xmlns:p14="http://schemas.microsoft.com/office/powerpoint/2010/main" val="169338111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190</Words>
  <Application>Microsoft Office PowerPoint</Application>
  <PresentationFormat>Breitbild</PresentationFormat>
  <Paragraphs>7</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Arial</vt:lpstr>
      <vt:lpstr>Calibri</vt:lpstr>
      <vt:lpstr>Calibri Light</vt:lpstr>
      <vt:lpstr>Söhne</vt:lpstr>
      <vt:lpstr>Times New Roman</vt:lpstr>
      <vt:lpstr>Office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Jennifer Schneider</dc:creator>
  <cp:lastModifiedBy>Jennifer Schneider</cp:lastModifiedBy>
  <cp:revision>4</cp:revision>
  <dcterms:created xsi:type="dcterms:W3CDTF">2023-06-29T07:14:52Z</dcterms:created>
  <dcterms:modified xsi:type="dcterms:W3CDTF">2023-08-08T11:29:06Z</dcterms:modified>
</cp:coreProperties>
</file>