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3"/>
  </p:handoutMasterIdLst>
  <p:sldIdLst>
    <p:sldId id="256" r:id="rId2"/>
    <p:sldId id="257" r:id="rId3"/>
    <p:sldId id="262" r:id="rId4"/>
    <p:sldId id="271" r:id="rId5"/>
    <p:sldId id="272" r:id="rId6"/>
    <p:sldId id="273" r:id="rId7"/>
    <p:sldId id="274" r:id="rId8"/>
    <p:sldId id="275" r:id="rId9"/>
    <p:sldId id="276" r:id="rId10"/>
    <p:sldId id="277" r:id="rId11"/>
    <p:sldId id="278"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48" y="-202"/>
      </p:cViewPr>
      <p:guideLst/>
    </p:cSldViewPr>
  </p:slideViewPr>
  <p:notesTextViewPr>
    <p:cViewPr>
      <p:scale>
        <a:sx n="1" d="1"/>
        <a:sy n="1" d="1"/>
      </p:scale>
      <p:origin x="0" y="0"/>
    </p:cViewPr>
  </p:notesTextViewPr>
  <p:notesViewPr>
    <p:cSldViewPr snapToGrid="0">
      <p:cViewPr varScale="1">
        <p:scale>
          <a:sx n="63" d="100"/>
          <a:sy n="63" d="100"/>
        </p:scale>
        <p:origin x="2280"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gradFill>
          <a:gsLst>
            <a:gs pos="53000">
              <a:schemeClr val="accent6">
                <a:lumMod val="20000"/>
                <a:lumOff val="80000"/>
              </a:schemeClr>
            </a:gs>
            <a:gs pos="74000">
              <a:schemeClr val="accent1">
                <a:lumMod val="45000"/>
                <a:lumOff val="55000"/>
              </a:schemeClr>
            </a:gs>
            <a:gs pos="100000">
              <a:schemeClr val="accent6">
                <a:lumMod val="7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77DE235A-0E53-4453-9F1D-CED3603502E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D3E18D41-BFB2-45E0-85ED-0855A4461FE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1DBF90C-8866-429E-9CB7-11CB6EFBA7AD}" type="datetimeFigureOut">
              <a:rPr lang="de-DE" smtClean="0"/>
              <a:t>03.08.2023</a:t>
            </a:fld>
            <a:endParaRPr lang="de-DE"/>
          </a:p>
        </p:txBody>
      </p:sp>
      <p:sp>
        <p:nvSpPr>
          <p:cNvPr id="4" name="Fußzeilenplatzhalter 3">
            <a:extLst>
              <a:ext uri="{FF2B5EF4-FFF2-40B4-BE49-F238E27FC236}">
                <a16:creationId xmlns:a16="http://schemas.microsoft.com/office/drawing/2014/main" id="{E4435132-FA25-407A-95E5-1E6584C0A3E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A7AE72AD-D4D9-447B-920F-BE751659AC9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B339500-AEA8-4F72-9343-3BFD0D8D6636}" type="slidenum">
              <a:rPr lang="de-DE" smtClean="0"/>
              <a:t>‹Nr.›</a:t>
            </a:fld>
            <a:endParaRPr lang="de-DE"/>
          </a:p>
        </p:txBody>
      </p:sp>
    </p:spTree>
    <p:extLst>
      <p:ext uri="{BB962C8B-B14F-4D97-AF65-F5344CB8AC3E}">
        <p14:creationId xmlns:p14="http://schemas.microsoft.com/office/powerpoint/2010/main" val="304321516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F99734-22F5-4147-ADEB-24BA8BF52D62}"/>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A3DA8F1B-06A5-4FEF-A16F-6530BAC002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E3E2413E-9D06-4AF3-9E7A-4DB12ACA7C93}"/>
              </a:ext>
            </a:extLst>
          </p:cNvPr>
          <p:cNvSpPr>
            <a:spLocks noGrp="1"/>
          </p:cNvSpPr>
          <p:nvPr>
            <p:ph type="dt" sz="half" idx="10"/>
          </p:nvPr>
        </p:nvSpPr>
        <p:spPr/>
        <p:txBody>
          <a:bodyPr/>
          <a:lstStyle/>
          <a:p>
            <a:fld id="{A5813692-4158-4757-87A8-3EA079844E1C}" type="datetimeFigureOut">
              <a:rPr lang="de-DE" smtClean="0"/>
              <a:t>03.08.2023</a:t>
            </a:fld>
            <a:endParaRPr lang="de-DE"/>
          </a:p>
        </p:txBody>
      </p:sp>
      <p:sp>
        <p:nvSpPr>
          <p:cNvPr id="5" name="Fußzeilenplatzhalter 4">
            <a:extLst>
              <a:ext uri="{FF2B5EF4-FFF2-40B4-BE49-F238E27FC236}">
                <a16:creationId xmlns:a16="http://schemas.microsoft.com/office/drawing/2014/main" id="{0AC5656F-931E-41FC-B49D-02CE63B1F0D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C4A42DA-BE32-4086-B129-AD1F54B09518}"/>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3672300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AAE0BA-0FF7-46BC-8FDC-D67734DC88E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A05433D-C046-4338-93D0-085F75243AC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1C73B78-BD12-40B3-ADC0-FEE53399D6B0}"/>
              </a:ext>
            </a:extLst>
          </p:cNvPr>
          <p:cNvSpPr>
            <a:spLocks noGrp="1"/>
          </p:cNvSpPr>
          <p:nvPr>
            <p:ph type="dt" sz="half" idx="10"/>
          </p:nvPr>
        </p:nvSpPr>
        <p:spPr/>
        <p:txBody>
          <a:bodyPr/>
          <a:lstStyle/>
          <a:p>
            <a:fld id="{A5813692-4158-4757-87A8-3EA079844E1C}" type="datetimeFigureOut">
              <a:rPr lang="de-DE" smtClean="0"/>
              <a:t>03.08.2023</a:t>
            </a:fld>
            <a:endParaRPr lang="de-DE"/>
          </a:p>
        </p:txBody>
      </p:sp>
      <p:sp>
        <p:nvSpPr>
          <p:cNvPr id="5" name="Fußzeilenplatzhalter 4">
            <a:extLst>
              <a:ext uri="{FF2B5EF4-FFF2-40B4-BE49-F238E27FC236}">
                <a16:creationId xmlns:a16="http://schemas.microsoft.com/office/drawing/2014/main" id="{9E491284-0C8D-45FA-ABD5-9A32B2F53CD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BF2C4F5-BF85-49E3-B9D2-9DF79D50B96C}"/>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168970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D2A78EE-EDCA-483F-8963-B97C19E1D13D}"/>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2E5ABCB3-635A-4A58-B8CA-20537E2AB419}"/>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EAB13A-1EC9-4902-B9A7-D785E4E01EE0}"/>
              </a:ext>
            </a:extLst>
          </p:cNvPr>
          <p:cNvSpPr>
            <a:spLocks noGrp="1"/>
          </p:cNvSpPr>
          <p:nvPr>
            <p:ph type="dt" sz="half" idx="10"/>
          </p:nvPr>
        </p:nvSpPr>
        <p:spPr/>
        <p:txBody>
          <a:bodyPr/>
          <a:lstStyle/>
          <a:p>
            <a:fld id="{A5813692-4158-4757-87A8-3EA079844E1C}" type="datetimeFigureOut">
              <a:rPr lang="de-DE" smtClean="0"/>
              <a:t>03.08.2023</a:t>
            </a:fld>
            <a:endParaRPr lang="de-DE"/>
          </a:p>
        </p:txBody>
      </p:sp>
      <p:sp>
        <p:nvSpPr>
          <p:cNvPr id="5" name="Fußzeilenplatzhalter 4">
            <a:extLst>
              <a:ext uri="{FF2B5EF4-FFF2-40B4-BE49-F238E27FC236}">
                <a16:creationId xmlns:a16="http://schemas.microsoft.com/office/drawing/2014/main" id="{ABDFB52A-6DF1-4622-8383-56AB6D162EF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7441B20-6594-4BBE-A952-E75ED24D0A89}"/>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3748625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7055E1-B9A2-4E96-B428-C9C42CD3BF1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B7F2D25-5EE5-48B6-A8C1-23C861138C60}"/>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69CD865-889F-4562-8C26-8C7D711FD1D8}"/>
              </a:ext>
            </a:extLst>
          </p:cNvPr>
          <p:cNvSpPr>
            <a:spLocks noGrp="1"/>
          </p:cNvSpPr>
          <p:nvPr>
            <p:ph type="dt" sz="half" idx="10"/>
          </p:nvPr>
        </p:nvSpPr>
        <p:spPr/>
        <p:txBody>
          <a:bodyPr/>
          <a:lstStyle/>
          <a:p>
            <a:fld id="{A5813692-4158-4757-87A8-3EA079844E1C}" type="datetimeFigureOut">
              <a:rPr lang="de-DE" smtClean="0"/>
              <a:t>03.08.2023</a:t>
            </a:fld>
            <a:endParaRPr lang="de-DE"/>
          </a:p>
        </p:txBody>
      </p:sp>
      <p:sp>
        <p:nvSpPr>
          <p:cNvPr id="5" name="Fußzeilenplatzhalter 4">
            <a:extLst>
              <a:ext uri="{FF2B5EF4-FFF2-40B4-BE49-F238E27FC236}">
                <a16:creationId xmlns:a16="http://schemas.microsoft.com/office/drawing/2014/main" id="{ABE6CA2D-7075-4684-A834-A48EB1BC083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AD575E1-853D-417D-B075-A1D11144228E}"/>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771052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B39898-2451-411A-9ADE-A6A6C2C1EC9B}"/>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713F22E9-5F8E-4B6D-9FFD-E85208FFC6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E8E56BD-0069-4525-825C-BC872CAC9804}"/>
              </a:ext>
            </a:extLst>
          </p:cNvPr>
          <p:cNvSpPr>
            <a:spLocks noGrp="1"/>
          </p:cNvSpPr>
          <p:nvPr>
            <p:ph type="dt" sz="half" idx="10"/>
          </p:nvPr>
        </p:nvSpPr>
        <p:spPr/>
        <p:txBody>
          <a:bodyPr/>
          <a:lstStyle/>
          <a:p>
            <a:fld id="{A5813692-4158-4757-87A8-3EA079844E1C}" type="datetimeFigureOut">
              <a:rPr lang="de-DE" smtClean="0"/>
              <a:t>03.08.2023</a:t>
            </a:fld>
            <a:endParaRPr lang="de-DE"/>
          </a:p>
        </p:txBody>
      </p:sp>
      <p:sp>
        <p:nvSpPr>
          <p:cNvPr id="5" name="Fußzeilenplatzhalter 4">
            <a:extLst>
              <a:ext uri="{FF2B5EF4-FFF2-40B4-BE49-F238E27FC236}">
                <a16:creationId xmlns:a16="http://schemas.microsoft.com/office/drawing/2014/main" id="{0DD174BA-39C2-4BF1-9582-16F4072C778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9B7042A-DE08-4492-98F0-84F894082894}"/>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1139360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671D7D-0697-4D21-BEB9-46BAB8E7285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4EE0543-36FE-4321-9BC3-52488D486DDD}"/>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62882FDD-C679-49F4-9D27-EECCD4CB9D0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3F0B287-0B44-4E35-9A08-333E50DC2CB5}"/>
              </a:ext>
            </a:extLst>
          </p:cNvPr>
          <p:cNvSpPr>
            <a:spLocks noGrp="1"/>
          </p:cNvSpPr>
          <p:nvPr>
            <p:ph type="dt" sz="half" idx="10"/>
          </p:nvPr>
        </p:nvSpPr>
        <p:spPr/>
        <p:txBody>
          <a:bodyPr/>
          <a:lstStyle/>
          <a:p>
            <a:fld id="{A5813692-4158-4757-87A8-3EA079844E1C}" type="datetimeFigureOut">
              <a:rPr lang="de-DE" smtClean="0"/>
              <a:t>03.08.2023</a:t>
            </a:fld>
            <a:endParaRPr lang="de-DE"/>
          </a:p>
        </p:txBody>
      </p:sp>
      <p:sp>
        <p:nvSpPr>
          <p:cNvPr id="6" name="Fußzeilenplatzhalter 5">
            <a:extLst>
              <a:ext uri="{FF2B5EF4-FFF2-40B4-BE49-F238E27FC236}">
                <a16:creationId xmlns:a16="http://schemas.microsoft.com/office/drawing/2014/main" id="{E43E4CCB-50CB-482F-A249-CC00C4DC133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36DAD9E-BFCA-4402-91FD-F6444664EBCE}"/>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2992247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85F92A-4549-4362-A303-910D6D0FB01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C428A390-41D0-466C-9128-50CC81BF77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96A2312-8C94-4D26-B4E9-EE69CDCC4610}"/>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7F1EE1E0-20E6-47B6-A319-20C77724C2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F181F7E8-E585-4CC2-8C7F-23AF3DE97EA7}"/>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15620AD-C40B-4187-9C78-95284BBC9081}"/>
              </a:ext>
            </a:extLst>
          </p:cNvPr>
          <p:cNvSpPr>
            <a:spLocks noGrp="1"/>
          </p:cNvSpPr>
          <p:nvPr>
            <p:ph type="dt" sz="half" idx="10"/>
          </p:nvPr>
        </p:nvSpPr>
        <p:spPr/>
        <p:txBody>
          <a:bodyPr/>
          <a:lstStyle/>
          <a:p>
            <a:fld id="{A5813692-4158-4757-87A8-3EA079844E1C}" type="datetimeFigureOut">
              <a:rPr lang="de-DE" smtClean="0"/>
              <a:t>03.08.2023</a:t>
            </a:fld>
            <a:endParaRPr lang="de-DE"/>
          </a:p>
        </p:txBody>
      </p:sp>
      <p:sp>
        <p:nvSpPr>
          <p:cNvPr id="8" name="Fußzeilenplatzhalter 7">
            <a:extLst>
              <a:ext uri="{FF2B5EF4-FFF2-40B4-BE49-F238E27FC236}">
                <a16:creationId xmlns:a16="http://schemas.microsoft.com/office/drawing/2014/main" id="{55601641-210F-463A-A0A2-7BB45546E4FC}"/>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FC7F6D61-87FC-42E3-85DD-7D8723523A4D}"/>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65266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5D768E-8365-459A-A0C6-BE06ABBD6F89}"/>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7944356E-F0B9-4DAD-8BC3-63203B1FE7A3}"/>
              </a:ext>
            </a:extLst>
          </p:cNvPr>
          <p:cNvSpPr>
            <a:spLocks noGrp="1"/>
          </p:cNvSpPr>
          <p:nvPr>
            <p:ph type="dt" sz="half" idx="10"/>
          </p:nvPr>
        </p:nvSpPr>
        <p:spPr/>
        <p:txBody>
          <a:bodyPr/>
          <a:lstStyle/>
          <a:p>
            <a:fld id="{A5813692-4158-4757-87A8-3EA079844E1C}" type="datetimeFigureOut">
              <a:rPr lang="de-DE" smtClean="0"/>
              <a:t>03.08.2023</a:t>
            </a:fld>
            <a:endParaRPr lang="de-DE"/>
          </a:p>
        </p:txBody>
      </p:sp>
      <p:sp>
        <p:nvSpPr>
          <p:cNvPr id="4" name="Fußzeilenplatzhalter 3">
            <a:extLst>
              <a:ext uri="{FF2B5EF4-FFF2-40B4-BE49-F238E27FC236}">
                <a16:creationId xmlns:a16="http://schemas.microsoft.com/office/drawing/2014/main" id="{3E55DBD3-C31D-4333-A9D7-74CE312D99D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29425251-02EF-44E5-ABBF-F32C30ED5434}"/>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2522819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0E3FBFB9-A8B5-467F-8989-550ADA50F484}"/>
              </a:ext>
            </a:extLst>
          </p:cNvPr>
          <p:cNvSpPr>
            <a:spLocks noGrp="1"/>
          </p:cNvSpPr>
          <p:nvPr>
            <p:ph type="dt" sz="half" idx="10"/>
          </p:nvPr>
        </p:nvSpPr>
        <p:spPr/>
        <p:txBody>
          <a:bodyPr/>
          <a:lstStyle/>
          <a:p>
            <a:fld id="{A5813692-4158-4757-87A8-3EA079844E1C}" type="datetimeFigureOut">
              <a:rPr lang="de-DE" smtClean="0"/>
              <a:t>03.08.2023</a:t>
            </a:fld>
            <a:endParaRPr lang="de-DE"/>
          </a:p>
        </p:txBody>
      </p:sp>
      <p:sp>
        <p:nvSpPr>
          <p:cNvPr id="3" name="Fußzeilenplatzhalter 2">
            <a:extLst>
              <a:ext uri="{FF2B5EF4-FFF2-40B4-BE49-F238E27FC236}">
                <a16:creationId xmlns:a16="http://schemas.microsoft.com/office/drawing/2014/main" id="{96975612-01A1-4275-B04B-12DC7C3D708A}"/>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5D454DC3-2B0E-4DDB-B3B2-15D336A93410}"/>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3928681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CE5655-96C7-4A04-A874-690C12E2A76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3B54E79A-8878-407C-BCBF-223E0BDCB1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BC707C71-242A-463D-B3C2-B8FB8C4FB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9F2A588-B7CE-4C14-BC6E-38F53F3987A4}"/>
              </a:ext>
            </a:extLst>
          </p:cNvPr>
          <p:cNvSpPr>
            <a:spLocks noGrp="1"/>
          </p:cNvSpPr>
          <p:nvPr>
            <p:ph type="dt" sz="half" idx="10"/>
          </p:nvPr>
        </p:nvSpPr>
        <p:spPr/>
        <p:txBody>
          <a:bodyPr/>
          <a:lstStyle/>
          <a:p>
            <a:fld id="{A5813692-4158-4757-87A8-3EA079844E1C}" type="datetimeFigureOut">
              <a:rPr lang="de-DE" smtClean="0"/>
              <a:t>03.08.2023</a:t>
            </a:fld>
            <a:endParaRPr lang="de-DE"/>
          </a:p>
        </p:txBody>
      </p:sp>
      <p:sp>
        <p:nvSpPr>
          <p:cNvPr id="6" name="Fußzeilenplatzhalter 5">
            <a:extLst>
              <a:ext uri="{FF2B5EF4-FFF2-40B4-BE49-F238E27FC236}">
                <a16:creationId xmlns:a16="http://schemas.microsoft.com/office/drawing/2014/main" id="{F3602A08-6833-489B-AB45-2633D22718E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5AAFB54-6EB4-466D-9488-BA58DE21734C}"/>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4163245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08E45B-9942-4B8C-8B48-677E72F9A38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0AD941A9-6F1D-4B13-8262-0CBD041ECE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7617A622-C3A4-468B-8F60-38D9872640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AE306DC-EB07-4DA8-9F22-9FDAE4B26046}"/>
              </a:ext>
            </a:extLst>
          </p:cNvPr>
          <p:cNvSpPr>
            <a:spLocks noGrp="1"/>
          </p:cNvSpPr>
          <p:nvPr>
            <p:ph type="dt" sz="half" idx="10"/>
          </p:nvPr>
        </p:nvSpPr>
        <p:spPr/>
        <p:txBody>
          <a:bodyPr/>
          <a:lstStyle/>
          <a:p>
            <a:fld id="{A5813692-4158-4757-87A8-3EA079844E1C}" type="datetimeFigureOut">
              <a:rPr lang="de-DE" smtClean="0"/>
              <a:t>03.08.2023</a:t>
            </a:fld>
            <a:endParaRPr lang="de-DE"/>
          </a:p>
        </p:txBody>
      </p:sp>
      <p:sp>
        <p:nvSpPr>
          <p:cNvPr id="6" name="Fußzeilenplatzhalter 5">
            <a:extLst>
              <a:ext uri="{FF2B5EF4-FFF2-40B4-BE49-F238E27FC236}">
                <a16:creationId xmlns:a16="http://schemas.microsoft.com/office/drawing/2014/main" id="{7AAFFBE3-D8A8-4EB8-92C9-DD4C0E37BB3C}"/>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2F7B74A-4AB9-4576-AE7F-4A64F3746F3A}"/>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27603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accent6">
                <a:lumMod val="20000"/>
                <a:lumOff val="80000"/>
              </a:schemeClr>
            </a:gs>
            <a:gs pos="74000">
              <a:schemeClr val="accent1">
                <a:lumMod val="45000"/>
                <a:lumOff val="55000"/>
              </a:schemeClr>
            </a:gs>
            <a:gs pos="100000">
              <a:schemeClr val="accent6">
                <a:lumMod val="7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AB266786-BACD-443B-BBC8-3CA9088BD4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FB53F16-3DEF-41A8-BBDC-FB7632E55A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1017478-30CB-47FA-A21C-DE96265DC9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813692-4158-4757-87A8-3EA079844E1C}" type="datetimeFigureOut">
              <a:rPr lang="de-DE" smtClean="0"/>
              <a:t>03.08.2023</a:t>
            </a:fld>
            <a:endParaRPr lang="de-DE"/>
          </a:p>
        </p:txBody>
      </p:sp>
      <p:sp>
        <p:nvSpPr>
          <p:cNvPr id="5" name="Fußzeilenplatzhalter 4">
            <a:extLst>
              <a:ext uri="{FF2B5EF4-FFF2-40B4-BE49-F238E27FC236}">
                <a16:creationId xmlns:a16="http://schemas.microsoft.com/office/drawing/2014/main" id="{5909631F-6992-4E9D-A240-0441E8A686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29D4D1D2-079A-4589-A9A1-EA36D14236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5EDD9B-0F66-4127-8DEB-42EC256B2558}" type="slidenum">
              <a:rPr lang="de-DE" smtClean="0"/>
              <a:t>‹Nr.›</a:t>
            </a:fld>
            <a:endParaRPr lang="de-DE"/>
          </a:p>
        </p:txBody>
      </p:sp>
    </p:spTree>
    <p:extLst>
      <p:ext uri="{BB962C8B-B14F-4D97-AF65-F5344CB8AC3E}">
        <p14:creationId xmlns:p14="http://schemas.microsoft.com/office/powerpoint/2010/main" val="40049188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creativecommons.org/licenses/by-nc-sa/3.0/" TargetMode="External"/><Relationship Id="rId5" Type="http://schemas.openxmlformats.org/officeDocument/2006/relationships/hyperlink" Target="https://jdorganizer.blogspot.com/?m=0" TargetMode="Externa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creativecommons.org/licenses/by-nc-sa/3.0/" TargetMode="External"/><Relationship Id="rId5" Type="http://schemas.openxmlformats.org/officeDocument/2006/relationships/hyperlink" Target="https://jdorganizer.blogspot.com/?m=0" TargetMode="Externa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creativecommons.org/licenses/by-nc-sa/3.0/" TargetMode="External"/><Relationship Id="rId5" Type="http://schemas.openxmlformats.org/officeDocument/2006/relationships/hyperlink" Target="https://jdorganizer.blogspot.com/?m=0" TargetMode="Externa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hyperlink" Target="https://jdorganizer.blogspot.com/?m=0" TargetMode="External"/><Relationship Id="rId3" Type="http://schemas.openxmlformats.org/officeDocument/2006/relationships/image" Target="../media/image2.png"/><Relationship Id="rId7"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www.mundoark.com.pe/2018/06/nota-muebles-para-ninos-hechos.html" TargetMode="External"/><Relationship Id="rId5" Type="http://schemas.openxmlformats.org/officeDocument/2006/relationships/image" Target="../media/image4.jpg"/><Relationship Id="rId4" Type="http://schemas.openxmlformats.org/officeDocument/2006/relationships/image" Target="../media/image3.jpeg"/><Relationship Id="rId9" Type="http://schemas.openxmlformats.org/officeDocument/2006/relationships/hyperlink" Target="https://creativecommons.org/licenses/by-nc-sa/3.0/"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creativecommons.org/licenses/by-nc-sa/3.0/" TargetMode="External"/><Relationship Id="rId5" Type="http://schemas.openxmlformats.org/officeDocument/2006/relationships/hyperlink" Target="https://jdorganizer.blogspot.com/?m=0" TargetMode="Externa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creativecommons.org/licenses/by-nc-sa/3.0/" TargetMode="External"/><Relationship Id="rId5" Type="http://schemas.openxmlformats.org/officeDocument/2006/relationships/hyperlink" Target="https://jdorganizer.blogspot.com/?m=0" TargetMode="Externa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creativecommons.org/licenses/by-nc-sa/3.0/" TargetMode="External"/><Relationship Id="rId5" Type="http://schemas.openxmlformats.org/officeDocument/2006/relationships/hyperlink" Target="https://jdorganizer.blogspot.com/?m=0" TargetMode="Externa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creativecommons.org/licenses/by-nc-sa/3.0/" TargetMode="External"/><Relationship Id="rId5" Type="http://schemas.openxmlformats.org/officeDocument/2006/relationships/hyperlink" Target="https://jdorganizer.blogspot.com/?m=0" TargetMode="Externa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creativecommons.org/licenses/by-nc-sa/3.0/" TargetMode="External"/><Relationship Id="rId5" Type="http://schemas.openxmlformats.org/officeDocument/2006/relationships/hyperlink" Target="https://jdorganizer.blogspot.com/?m=0" TargetMode="Externa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creativecommons.org/licenses/by-nc-sa/3.0/" TargetMode="External"/><Relationship Id="rId5" Type="http://schemas.openxmlformats.org/officeDocument/2006/relationships/hyperlink" Target="https://jdorganizer.blogspot.com/?m=0" TargetMode="Externa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a:extLst>
              <a:ext uri="{FF2B5EF4-FFF2-40B4-BE49-F238E27FC236}">
                <a16:creationId xmlns:a16="http://schemas.microsoft.com/office/drawing/2014/main" id="{96F81B00-E29B-44B8-BEB2-6F41154E4826}"/>
              </a:ext>
            </a:extLst>
          </p:cNvPr>
          <p:cNvSpPr/>
          <p:nvPr/>
        </p:nvSpPr>
        <p:spPr>
          <a:xfrm>
            <a:off x="2189909" y="1994945"/>
            <a:ext cx="7446112" cy="2554545"/>
          </a:xfrm>
          <a:prstGeom prst="rect">
            <a:avLst/>
          </a:prstGeom>
        </p:spPr>
        <p:txBody>
          <a:bodyPr wrap="square">
            <a:spAutoFit/>
          </a:bodyPr>
          <a:lstStyle/>
          <a:p>
            <a:pPr algn="ctr"/>
            <a:r>
              <a:rPr lang="en-US" sz="4000" b="1" dirty="0" err="1"/>
              <a:t>EcoBirdy</a:t>
            </a:r>
            <a:r>
              <a:rPr lang="en-US" sz="4000" b="1" dirty="0"/>
              <a:t> – </a:t>
            </a:r>
          </a:p>
          <a:p>
            <a:pPr algn="ctr"/>
            <a:r>
              <a:rPr lang="en-US" sz="4000" b="1" dirty="0"/>
              <a:t>Transforming Plastic Toys into Sustainable Furniture</a:t>
            </a:r>
          </a:p>
          <a:p>
            <a:pPr algn="ctr"/>
            <a:endParaRPr lang="en-US" sz="4000" b="1" dirty="0"/>
          </a:p>
        </p:txBody>
      </p:sp>
      <p:pic>
        <p:nvPicPr>
          <p:cNvPr id="2049" name="Picture 8">
            <a:extLst>
              <a:ext uri="{FF2B5EF4-FFF2-40B4-BE49-F238E27FC236}">
                <a16:creationId xmlns:a16="http://schemas.microsoft.com/office/drawing/2014/main" id="{3C3B07DC-F5A5-4466-8F48-F7A6E9C3F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 y="6484008"/>
            <a:ext cx="1222376"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Grafik 12">
            <a:extLst>
              <a:ext uri="{FF2B5EF4-FFF2-40B4-BE49-F238E27FC236}">
                <a16:creationId xmlns:a16="http://schemas.microsoft.com/office/drawing/2014/main" id="{4A24C63C-9A03-40C6-8C85-DAA6187E47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97994" y="6230824"/>
            <a:ext cx="1987550" cy="56832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3">
            <a:extLst>
              <a:ext uri="{FF2B5EF4-FFF2-40B4-BE49-F238E27FC236}">
                <a16:creationId xmlns:a16="http://schemas.microsoft.com/office/drawing/2014/main" id="{17801168-075D-448B-9DF8-9DCA1E9B385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7" name="Rectangle 4">
            <a:extLst>
              <a:ext uri="{FF2B5EF4-FFF2-40B4-BE49-F238E27FC236}">
                <a16:creationId xmlns:a16="http://schemas.microsoft.com/office/drawing/2014/main" id="{18BACBD9-9E04-4E0E-8104-758EFCC09244}"/>
              </a:ext>
            </a:extLst>
          </p:cNvPr>
          <p:cNvSpPr>
            <a:spLocks noChangeArrowheads="1"/>
          </p:cNvSpPr>
          <p:nvPr/>
        </p:nvSpPr>
        <p:spPr bwMode="auto">
          <a:xfrm>
            <a:off x="4581761" y="6643252"/>
            <a:ext cx="435568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tabLst>
                <a:tab pos="4130675" algn="r"/>
              </a:tabLst>
              <a:defRPr>
                <a:solidFill>
                  <a:schemeClr val="tx1"/>
                </a:solidFill>
                <a:latin typeface="Arial" panose="020B0604020202020204" pitchFamily="34" charset="0"/>
              </a:defRPr>
            </a:lvl1pPr>
            <a:lvl2pPr eaLnBrk="0" fontAlgn="base" hangingPunct="0">
              <a:spcBef>
                <a:spcPct val="0"/>
              </a:spcBef>
              <a:spcAft>
                <a:spcPct val="0"/>
              </a:spcAft>
              <a:tabLst>
                <a:tab pos="4130675" algn="r"/>
              </a:tabLst>
              <a:defRPr>
                <a:solidFill>
                  <a:schemeClr val="tx1"/>
                </a:solidFill>
                <a:latin typeface="Arial" panose="020B0604020202020204" pitchFamily="34" charset="0"/>
              </a:defRPr>
            </a:lvl2pPr>
            <a:lvl3pPr eaLnBrk="0" fontAlgn="base" hangingPunct="0">
              <a:spcBef>
                <a:spcPct val="0"/>
              </a:spcBef>
              <a:spcAft>
                <a:spcPct val="0"/>
              </a:spcAft>
              <a:tabLst>
                <a:tab pos="4130675" algn="r"/>
              </a:tabLst>
              <a:defRPr>
                <a:solidFill>
                  <a:schemeClr val="tx1"/>
                </a:solidFill>
                <a:latin typeface="Arial" panose="020B0604020202020204" pitchFamily="34" charset="0"/>
              </a:defRPr>
            </a:lvl3pPr>
            <a:lvl4pPr eaLnBrk="0" fontAlgn="base" hangingPunct="0">
              <a:spcBef>
                <a:spcPct val="0"/>
              </a:spcBef>
              <a:spcAft>
                <a:spcPct val="0"/>
              </a:spcAft>
              <a:tabLst>
                <a:tab pos="4130675" algn="r"/>
              </a:tabLst>
              <a:defRPr>
                <a:solidFill>
                  <a:schemeClr val="tx1"/>
                </a:solidFill>
                <a:latin typeface="Arial" panose="020B0604020202020204" pitchFamily="34" charset="0"/>
              </a:defRPr>
            </a:lvl4pPr>
            <a:lvl5pPr eaLnBrk="0" fontAlgn="base" hangingPunct="0">
              <a:spcBef>
                <a:spcPct val="0"/>
              </a:spcBef>
              <a:spcAft>
                <a:spcPct val="0"/>
              </a:spcAft>
              <a:tabLst>
                <a:tab pos="4130675" algn="r"/>
              </a:tabLst>
              <a:defRPr>
                <a:solidFill>
                  <a:schemeClr val="tx1"/>
                </a:solidFill>
                <a:latin typeface="Arial" panose="020B0604020202020204" pitchFamily="34" charset="0"/>
              </a:defRPr>
            </a:lvl5pPr>
            <a:lvl6pPr eaLnBrk="0" fontAlgn="base" hangingPunct="0">
              <a:spcBef>
                <a:spcPct val="0"/>
              </a:spcBef>
              <a:spcAft>
                <a:spcPct val="0"/>
              </a:spcAft>
              <a:tabLst>
                <a:tab pos="4130675" algn="r"/>
              </a:tabLst>
              <a:defRPr>
                <a:solidFill>
                  <a:schemeClr val="tx1"/>
                </a:solidFill>
                <a:latin typeface="Arial" panose="020B0604020202020204" pitchFamily="34" charset="0"/>
              </a:defRPr>
            </a:lvl6pPr>
            <a:lvl7pPr eaLnBrk="0" fontAlgn="base" hangingPunct="0">
              <a:spcBef>
                <a:spcPct val="0"/>
              </a:spcBef>
              <a:spcAft>
                <a:spcPct val="0"/>
              </a:spcAft>
              <a:tabLst>
                <a:tab pos="4130675" algn="r"/>
              </a:tabLst>
              <a:defRPr>
                <a:solidFill>
                  <a:schemeClr val="tx1"/>
                </a:solidFill>
                <a:latin typeface="Arial" panose="020B0604020202020204" pitchFamily="34" charset="0"/>
              </a:defRPr>
            </a:lvl7pPr>
            <a:lvl8pPr eaLnBrk="0" fontAlgn="base" hangingPunct="0">
              <a:spcBef>
                <a:spcPct val="0"/>
              </a:spcBef>
              <a:spcAft>
                <a:spcPct val="0"/>
              </a:spcAft>
              <a:tabLst>
                <a:tab pos="4130675" algn="r"/>
              </a:tabLst>
              <a:defRPr>
                <a:solidFill>
                  <a:schemeClr val="tx1"/>
                </a:solidFill>
                <a:latin typeface="Arial" panose="020B0604020202020204" pitchFamily="34" charset="0"/>
              </a:defRPr>
            </a:lvl8pPr>
            <a:lvl9pPr eaLnBrk="0" fontAlgn="base" hangingPunct="0">
              <a:spcBef>
                <a:spcPct val="0"/>
              </a:spcBef>
              <a:spcAft>
                <a:spcPct val="0"/>
              </a:spcAft>
              <a:tabLst>
                <a:tab pos="4130675" algn="r"/>
              </a:tabLst>
              <a:defRPr>
                <a:solidFill>
                  <a:schemeClr val="tx1"/>
                </a:solidFill>
                <a:latin typeface="Arial" panose="020B0604020202020204" pitchFamily="34" charset="0"/>
              </a:defRPr>
            </a:lvl9pPr>
          </a:lstStyle>
          <a:p>
            <a:pPr lvl="0"/>
            <a:r>
              <a:rPr lang="en-GB" altLang="de-DE" sz="1200" b="1" dirty="0">
                <a:latin typeface="Times New Roman" panose="02020603050405020304" pitchFamily="18" charset="0"/>
                <a:ea typeface="Times New Roman" panose="02020603050405020304" pitchFamily="18" charset="0"/>
                <a:cs typeface="Times New Roman" panose="02020603050405020304" pitchFamily="18" charset="0"/>
              </a:rPr>
              <a:t>2021-1-SK01-KA220-VET-000033080 </a:t>
            </a:r>
            <a:endParaRPr kumimoji="0" lang="de-DE" altLang="de-DE" sz="8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r>
              <a:rPr kumimoji="0" lang="en-GB" altLang="de-DE"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kumimoji="0" lang="de-DE" altLang="de-DE" sz="800" b="0" i="0" u="none" strike="noStrike" cap="none" normalizeH="0" baseline="0" dirty="0">
              <a:ln>
                <a:noFill/>
              </a:ln>
              <a:solidFill>
                <a:schemeClr val="tx1"/>
              </a:solidFill>
              <a:effectLst/>
              <a:latin typeface="Arial" panose="020B0604020202020204"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8" name="Rectangle 7">
            <a:extLst>
              <a:ext uri="{FF2B5EF4-FFF2-40B4-BE49-F238E27FC236}">
                <a16:creationId xmlns:a16="http://schemas.microsoft.com/office/drawing/2014/main" id="{8DA6B2E4-A0D7-4F61-8D09-A259E1EE2E2A}"/>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0" name="Rectangle 10">
            <a:extLst>
              <a:ext uri="{FF2B5EF4-FFF2-40B4-BE49-F238E27FC236}">
                <a16:creationId xmlns:a16="http://schemas.microsoft.com/office/drawing/2014/main" id="{C865B305-53D8-4AB3-B1CE-2477FD21223F}"/>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2057" name="Grafik 11">
            <a:extLst>
              <a:ext uri="{FF2B5EF4-FFF2-40B4-BE49-F238E27FC236}">
                <a16:creationId xmlns:a16="http://schemas.microsoft.com/office/drawing/2014/main" id="{0D4061E0-3116-42F0-B931-23C706EEC0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877" y="6406663"/>
            <a:ext cx="1062038" cy="40005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11">
            <a:extLst>
              <a:ext uri="{FF2B5EF4-FFF2-40B4-BE49-F238E27FC236}">
                <a16:creationId xmlns:a16="http://schemas.microsoft.com/office/drawing/2014/main" id="{BE3C03D5-EEA8-462A-A2A6-5287BF536DB9}"/>
              </a:ext>
            </a:extLst>
          </p:cNvPr>
          <p:cNvSpPr>
            <a:spLocks noChangeArrowheads="1"/>
          </p:cNvSpPr>
          <p:nvPr/>
        </p:nvSpPr>
        <p:spPr bwMode="auto">
          <a:xfrm>
            <a:off x="3211551" y="6197195"/>
            <a:ext cx="6268252"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altLang="de-DE"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kumimoji="0" lang="en-US" altLang="de-DE" sz="1800" b="0" i="0" u="none" strike="noStrike" cap="none" normalizeH="0" baseline="0" dirty="0">
              <a:ln>
                <a:noFill/>
              </a:ln>
              <a:solidFill>
                <a:schemeClr val="tx1"/>
              </a:solidFill>
              <a:effectLst/>
              <a:latin typeface="Arial" panose="020B0604020202020204" pitchFamily="34" charset="0"/>
            </a:endParaRPr>
          </a:p>
        </p:txBody>
      </p:sp>
      <p:sp>
        <p:nvSpPr>
          <p:cNvPr id="10" name="Textfeld 9">
            <a:extLst>
              <a:ext uri="{FF2B5EF4-FFF2-40B4-BE49-F238E27FC236}">
                <a16:creationId xmlns:a16="http://schemas.microsoft.com/office/drawing/2014/main" id="{0E15181E-1765-4B36-A63D-4FCAC3EEABA7}"/>
              </a:ext>
            </a:extLst>
          </p:cNvPr>
          <p:cNvSpPr txBox="1"/>
          <p:nvPr/>
        </p:nvSpPr>
        <p:spPr>
          <a:xfrm>
            <a:off x="8772761" y="5891712"/>
            <a:ext cx="3810000" cy="230832"/>
          </a:xfrm>
          <a:prstGeom prst="rect">
            <a:avLst/>
          </a:prstGeom>
          <a:noFill/>
        </p:spPr>
        <p:txBody>
          <a:bodyPr wrap="square" rtlCol="0">
            <a:spAutoFit/>
          </a:bodyPr>
          <a:lstStyle/>
          <a:p>
            <a:r>
              <a:rPr lang="de-DE" sz="900" dirty="0"/>
              <a:t>"</a:t>
            </a:r>
            <a:r>
              <a:rPr lang="de-DE" sz="900" dirty="0">
                <a:hlinkClick r:id="rId5" tooltip="https://jdorganizer.blogspot.com/?m=0"/>
              </a:rPr>
              <a:t>Dieses Foto</a:t>
            </a:r>
            <a:r>
              <a:rPr lang="de-DE" sz="900" dirty="0"/>
              <a:t>" von Unbekannter Autor ist lizenziert gemäß </a:t>
            </a:r>
            <a:r>
              <a:rPr lang="de-DE" sz="900" dirty="0">
                <a:hlinkClick r:id="rId6" tooltip="https://creativecommons.org/licenses/by-nc-sa/3.0/"/>
              </a:rPr>
              <a:t>CC BY-SA-NC</a:t>
            </a:r>
            <a:endParaRPr lang="de-DE" sz="900" dirty="0"/>
          </a:p>
        </p:txBody>
      </p:sp>
    </p:spTree>
    <p:extLst>
      <p:ext uri="{BB962C8B-B14F-4D97-AF65-F5344CB8AC3E}">
        <p14:creationId xmlns:p14="http://schemas.microsoft.com/office/powerpoint/2010/main" val="1693381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a:extLst>
              <a:ext uri="{FF2B5EF4-FFF2-40B4-BE49-F238E27FC236}">
                <a16:creationId xmlns:a16="http://schemas.microsoft.com/office/drawing/2014/main" id="{96F81B00-E29B-44B8-BEB2-6F41154E4826}"/>
              </a:ext>
            </a:extLst>
          </p:cNvPr>
          <p:cNvSpPr/>
          <p:nvPr/>
        </p:nvSpPr>
        <p:spPr>
          <a:xfrm>
            <a:off x="2540669" y="302274"/>
            <a:ext cx="7446112" cy="1200329"/>
          </a:xfrm>
          <a:prstGeom prst="rect">
            <a:avLst/>
          </a:prstGeom>
        </p:spPr>
        <p:txBody>
          <a:bodyPr wrap="square">
            <a:spAutoFit/>
          </a:bodyPr>
          <a:lstStyle/>
          <a:p>
            <a:pPr algn="ctr"/>
            <a:r>
              <a:rPr lang="en-US" sz="2400" b="1" dirty="0" err="1"/>
              <a:t>EcoBirdy</a:t>
            </a:r>
            <a:r>
              <a:rPr lang="en-US" sz="2400" b="1" dirty="0"/>
              <a:t> – </a:t>
            </a:r>
          </a:p>
          <a:p>
            <a:pPr algn="ctr"/>
            <a:r>
              <a:rPr lang="en-US" sz="2400" b="1" dirty="0"/>
              <a:t>Transforming Plastic Toys into Sustainable Furniture</a:t>
            </a:r>
          </a:p>
          <a:p>
            <a:pPr algn="ctr"/>
            <a:endParaRPr lang="en-US" sz="2400" b="1" dirty="0"/>
          </a:p>
        </p:txBody>
      </p:sp>
      <p:pic>
        <p:nvPicPr>
          <p:cNvPr id="2049" name="Picture 8">
            <a:extLst>
              <a:ext uri="{FF2B5EF4-FFF2-40B4-BE49-F238E27FC236}">
                <a16:creationId xmlns:a16="http://schemas.microsoft.com/office/drawing/2014/main" id="{3C3B07DC-F5A5-4466-8F48-F7A6E9C3F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 y="6484008"/>
            <a:ext cx="1222376"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Grafik 12">
            <a:extLst>
              <a:ext uri="{FF2B5EF4-FFF2-40B4-BE49-F238E27FC236}">
                <a16:creationId xmlns:a16="http://schemas.microsoft.com/office/drawing/2014/main" id="{4A24C63C-9A03-40C6-8C85-DAA6187E47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97994" y="6230824"/>
            <a:ext cx="1987550" cy="56832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3">
            <a:extLst>
              <a:ext uri="{FF2B5EF4-FFF2-40B4-BE49-F238E27FC236}">
                <a16:creationId xmlns:a16="http://schemas.microsoft.com/office/drawing/2014/main" id="{17801168-075D-448B-9DF8-9DCA1E9B385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8" name="Rectangle 7">
            <a:extLst>
              <a:ext uri="{FF2B5EF4-FFF2-40B4-BE49-F238E27FC236}">
                <a16:creationId xmlns:a16="http://schemas.microsoft.com/office/drawing/2014/main" id="{8DA6B2E4-A0D7-4F61-8D09-A259E1EE2E2A}"/>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0" name="Rectangle 10">
            <a:extLst>
              <a:ext uri="{FF2B5EF4-FFF2-40B4-BE49-F238E27FC236}">
                <a16:creationId xmlns:a16="http://schemas.microsoft.com/office/drawing/2014/main" id="{C865B305-53D8-4AB3-B1CE-2477FD21223F}"/>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2057" name="Grafik 11">
            <a:extLst>
              <a:ext uri="{FF2B5EF4-FFF2-40B4-BE49-F238E27FC236}">
                <a16:creationId xmlns:a16="http://schemas.microsoft.com/office/drawing/2014/main" id="{0D4061E0-3116-42F0-B931-23C706EEC0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877" y="6406663"/>
            <a:ext cx="1062038" cy="40005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11">
            <a:extLst>
              <a:ext uri="{FF2B5EF4-FFF2-40B4-BE49-F238E27FC236}">
                <a16:creationId xmlns:a16="http://schemas.microsoft.com/office/drawing/2014/main" id="{BE3C03D5-EEA8-462A-A2A6-5287BF536DB9}"/>
              </a:ext>
            </a:extLst>
          </p:cNvPr>
          <p:cNvSpPr>
            <a:spLocks noChangeArrowheads="1"/>
          </p:cNvSpPr>
          <p:nvPr/>
        </p:nvSpPr>
        <p:spPr bwMode="auto">
          <a:xfrm>
            <a:off x="3211551" y="6197195"/>
            <a:ext cx="6268252"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altLang="de-DE"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kumimoji="0" lang="en-US" altLang="de-DE" sz="1800" b="0" i="0" u="none" strike="noStrike" cap="none" normalizeH="0" baseline="0" dirty="0">
              <a:ln>
                <a:noFill/>
              </a:ln>
              <a:solidFill>
                <a:schemeClr val="tx1"/>
              </a:solidFill>
              <a:effectLst/>
              <a:latin typeface="Arial" panose="020B0604020202020204" pitchFamily="34" charset="0"/>
            </a:endParaRPr>
          </a:p>
        </p:txBody>
      </p:sp>
      <p:sp>
        <p:nvSpPr>
          <p:cNvPr id="10" name="Textfeld 9">
            <a:extLst>
              <a:ext uri="{FF2B5EF4-FFF2-40B4-BE49-F238E27FC236}">
                <a16:creationId xmlns:a16="http://schemas.microsoft.com/office/drawing/2014/main" id="{0E15181E-1765-4B36-A63D-4FCAC3EEABA7}"/>
              </a:ext>
            </a:extLst>
          </p:cNvPr>
          <p:cNvSpPr txBox="1"/>
          <p:nvPr/>
        </p:nvSpPr>
        <p:spPr>
          <a:xfrm>
            <a:off x="8772761" y="5891712"/>
            <a:ext cx="3810000" cy="230832"/>
          </a:xfrm>
          <a:prstGeom prst="rect">
            <a:avLst/>
          </a:prstGeom>
          <a:noFill/>
        </p:spPr>
        <p:txBody>
          <a:bodyPr wrap="square" rtlCol="0">
            <a:spAutoFit/>
          </a:bodyPr>
          <a:lstStyle/>
          <a:p>
            <a:r>
              <a:rPr lang="de-DE" sz="900" dirty="0"/>
              <a:t>"</a:t>
            </a:r>
            <a:r>
              <a:rPr lang="de-DE" sz="900" dirty="0">
                <a:hlinkClick r:id="rId5" tooltip="https://jdorganizer.blogspot.com/?m=0"/>
              </a:rPr>
              <a:t>Dieses Foto</a:t>
            </a:r>
            <a:r>
              <a:rPr lang="de-DE" sz="900" dirty="0"/>
              <a:t>" von Unbekannter Autor ist lizenziert gemäß </a:t>
            </a:r>
            <a:r>
              <a:rPr lang="de-DE" sz="900" dirty="0">
                <a:hlinkClick r:id="rId6" tooltip="https://creativecommons.org/licenses/by-nc-sa/3.0/"/>
              </a:rPr>
              <a:t>CC BY-SA-NC</a:t>
            </a:r>
            <a:endParaRPr lang="de-DE" sz="900" dirty="0"/>
          </a:p>
        </p:txBody>
      </p:sp>
      <p:sp>
        <p:nvSpPr>
          <p:cNvPr id="3" name="Rechteck 2">
            <a:extLst>
              <a:ext uri="{FF2B5EF4-FFF2-40B4-BE49-F238E27FC236}">
                <a16:creationId xmlns:a16="http://schemas.microsoft.com/office/drawing/2014/main" id="{9023FEFD-3E03-488C-9C88-E14BA497F34F}"/>
              </a:ext>
            </a:extLst>
          </p:cNvPr>
          <p:cNvSpPr/>
          <p:nvPr/>
        </p:nvSpPr>
        <p:spPr>
          <a:xfrm>
            <a:off x="557245" y="1651246"/>
            <a:ext cx="11245114" cy="2531719"/>
          </a:xfrm>
          <a:prstGeom prst="rect">
            <a:avLst/>
          </a:prstGeom>
        </p:spPr>
        <p:txBody>
          <a:bodyPr wrap="square">
            <a:spAutoFit/>
          </a:bodyPr>
          <a:lstStyle/>
          <a:p>
            <a:pPr marL="457200" indent="457200" algn="just">
              <a:lnSpc>
                <a:spcPct val="200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Sustainable Design and Manufacturing: </a:t>
            </a:r>
          </a:p>
          <a:p>
            <a:pPr marL="457200" indent="457200" algn="just">
              <a:lnSpc>
                <a:spcPct val="200000"/>
              </a:lnSpc>
              <a:spcAft>
                <a:spcPts val="800"/>
              </a:spcAft>
            </a:pPr>
            <a:r>
              <a:rPr lang="en-US" dirty="0" err="1">
                <a:latin typeface="Times New Roman" panose="02020603050405020304" pitchFamily="18" charset="0"/>
                <a:ea typeface="Calibri" panose="020F0502020204030204" pitchFamily="34" charset="0"/>
                <a:cs typeface="Times New Roman" panose="02020603050405020304" pitchFamily="18" charset="0"/>
              </a:rPr>
              <a:t>EcoBirdy</a:t>
            </a:r>
            <a:r>
              <a:rPr lang="en-US" dirty="0">
                <a:latin typeface="Times New Roman" panose="02020603050405020304" pitchFamily="18" charset="0"/>
                <a:ea typeface="Calibri" panose="020F0502020204030204" pitchFamily="34" charset="0"/>
                <a:cs typeface="Times New Roman" panose="02020603050405020304" pitchFamily="18" charset="0"/>
              </a:rPr>
              <a:t> collaborates with renowned designers to create innovative and child-friendly furniture</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designs. Their manufacturing process emphasizes resource efficiency, utilizing recycled plastic material</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and minimizing waste generation</a:t>
            </a:r>
            <a:endParaRPr lang="de-DE"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FCFC37B3-07A3-4D9B-82F5-52082B9DCD95}"/>
              </a:ext>
            </a:extLst>
          </p:cNvPr>
          <p:cNvSpPr>
            <a:spLocks noChangeArrowheads="1"/>
          </p:cNvSpPr>
          <p:nvPr/>
        </p:nvSpPr>
        <p:spPr bwMode="auto">
          <a:xfrm>
            <a:off x="4581761" y="6643252"/>
            <a:ext cx="435568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tabLst>
                <a:tab pos="4130675" algn="r"/>
              </a:tabLst>
              <a:defRPr>
                <a:solidFill>
                  <a:schemeClr val="tx1"/>
                </a:solidFill>
                <a:latin typeface="Arial" panose="020B0604020202020204" pitchFamily="34" charset="0"/>
              </a:defRPr>
            </a:lvl1pPr>
            <a:lvl2pPr eaLnBrk="0" fontAlgn="base" hangingPunct="0">
              <a:spcBef>
                <a:spcPct val="0"/>
              </a:spcBef>
              <a:spcAft>
                <a:spcPct val="0"/>
              </a:spcAft>
              <a:tabLst>
                <a:tab pos="4130675" algn="r"/>
              </a:tabLst>
              <a:defRPr>
                <a:solidFill>
                  <a:schemeClr val="tx1"/>
                </a:solidFill>
                <a:latin typeface="Arial" panose="020B0604020202020204" pitchFamily="34" charset="0"/>
              </a:defRPr>
            </a:lvl2pPr>
            <a:lvl3pPr eaLnBrk="0" fontAlgn="base" hangingPunct="0">
              <a:spcBef>
                <a:spcPct val="0"/>
              </a:spcBef>
              <a:spcAft>
                <a:spcPct val="0"/>
              </a:spcAft>
              <a:tabLst>
                <a:tab pos="4130675" algn="r"/>
              </a:tabLst>
              <a:defRPr>
                <a:solidFill>
                  <a:schemeClr val="tx1"/>
                </a:solidFill>
                <a:latin typeface="Arial" panose="020B0604020202020204" pitchFamily="34" charset="0"/>
              </a:defRPr>
            </a:lvl3pPr>
            <a:lvl4pPr eaLnBrk="0" fontAlgn="base" hangingPunct="0">
              <a:spcBef>
                <a:spcPct val="0"/>
              </a:spcBef>
              <a:spcAft>
                <a:spcPct val="0"/>
              </a:spcAft>
              <a:tabLst>
                <a:tab pos="4130675" algn="r"/>
              </a:tabLst>
              <a:defRPr>
                <a:solidFill>
                  <a:schemeClr val="tx1"/>
                </a:solidFill>
                <a:latin typeface="Arial" panose="020B0604020202020204" pitchFamily="34" charset="0"/>
              </a:defRPr>
            </a:lvl4pPr>
            <a:lvl5pPr eaLnBrk="0" fontAlgn="base" hangingPunct="0">
              <a:spcBef>
                <a:spcPct val="0"/>
              </a:spcBef>
              <a:spcAft>
                <a:spcPct val="0"/>
              </a:spcAft>
              <a:tabLst>
                <a:tab pos="4130675" algn="r"/>
              </a:tabLst>
              <a:defRPr>
                <a:solidFill>
                  <a:schemeClr val="tx1"/>
                </a:solidFill>
                <a:latin typeface="Arial" panose="020B0604020202020204" pitchFamily="34" charset="0"/>
              </a:defRPr>
            </a:lvl5pPr>
            <a:lvl6pPr eaLnBrk="0" fontAlgn="base" hangingPunct="0">
              <a:spcBef>
                <a:spcPct val="0"/>
              </a:spcBef>
              <a:spcAft>
                <a:spcPct val="0"/>
              </a:spcAft>
              <a:tabLst>
                <a:tab pos="4130675" algn="r"/>
              </a:tabLst>
              <a:defRPr>
                <a:solidFill>
                  <a:schemeClr val="tx1"/>
                </a:solidFill>
                <a:latin typeface="Arial" panose="020B0604020202020204" pitchFamily="34" charset="0"/>
              </a:defRPr>
            </a:lvl6pPr>
            <a:lvl7pPr eaLnBrk="0" fontAlgn="base" hangingPunct="0">
              <a:spcBef>
                <a:spcPct val="0"/>
              </a:spcBef>
              <a:spcAft>
                <a:spcPct val="0"/>
              </a:spcAft>
              <a:tabLst>
                <a:tab pos="4130675" algn="r"/>
              </a:tabLst>
              <a:defRPr>
                <a:solidFill>
                  <a:schemeClr val="tx1"/>
                </a:solidFill>
                <a:latin typeface="Arial" panose="020B0604020202020204" pitchFamily="34" charset="0"/>
              </a:defRPr>
            </a:lvl7pPr>
            <a:lvl8pPr eaLnBrk="0" fontAlgn="base" hangingPunct="0">
              <a:spcBef>
                <a:spcPct val="0"/>
              </a:spcBef>
              <a:spcAft>
                <a:spcPct val="0"/>
              </a:spcAft>
              <a:tabLst>
                <a:tab pos="4130675" algn="r"/>
              </a:tabLst>
              <a:defRPr>
                <a:solidFill>
                  <a:schemeClr val="tx1"/>
                </a:solidFill>
                <a:latin typeface="Arial" panose="020B0604020202020204" pitchFamily="34" charset="0"/>
              </a:defRPr>
            </a:lvl8pPr>
            <a:lvl9pPr eaLnBrk="0" fontAlgn="base" hangingPunct="0">
              <a:spcBef>
                <a:spcPct val="0"/>
              </a:spcBef>
              <a:spcAft>
                <a:spcPct val="0"/>
              </a:spcAft>
              <a:tabLst>
                <a:tab pos="4130675" algn="r"/>
              </a:tabLst>
              <a:defRPr>
                <a:solidFill>
                  <a:schemeClr val="tx1"/>
                </a:solidFill>
                <a:latin typeface="Arial" panose="020B0604020202020204" pitchFamily="34" charset="0"/>
              </a:defRPr>
            </a:lvl9pPr>
          </a:lstStyle>
          <a:p>
            <a:pPr lvl="0"/>
            <a:r>
              <a:rPr lang="en-GB" altLang="de-DE" sz="1200" b="1" dirty="0">
                <a:latin typeface="Times New Roman" panose="02020603050405020304" pitchFamily="18" charset="0"/>
                <a:ea typeface="Times New Roman" panose="02020603050405020304" pitchFamily="18" charset="0"/>
                <a:cs typeface="Times New Roman" panose="02020603050405020304" pitchFamily="18" charset="0"/>
              </a:rPr>
              <a:t>2021-1-SK01-KA220-VET-000033080 </a:t>
            </a:r>
            <a:endParaRPr kumimoji="0" lang="de-DE" altLang="de-DE" sz="8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r>
              <a:rPr kumimoji="0" lang="en-GB" altLang="de-DE"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kumimoji="0" lang="de-DE" altLang="de-DE" sz="800" b="0" i="0" u="none" strike="noStrike" cap="none" normalizeH="0" baseline="0" dirty="0">
              <a:ln>
                <a:noFill/>
              </a:ln>
              <a:solidFill>
                <a:schemeClr val="tx1"/>
              </a:solidFill>
              <a:effectLst/>
              <a:latin typeface="Arial" panose="020B0604020202020204"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42187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a:extLst>
              <a:ext uri="{FF2B5EF4-FFF2-40B4-BE49-F238E27FC236}">
                <a16:creationId xmlns:a16="http://schemas.microsoft.com/office/drawing/2014/main" id="{96F81B00-E29B-44B8-BEB2-6F41154E4826}"/>
              </a:ext>
            </a:extLst>
          </p:cNvPr>
          <p:cNvSpPr/>
          <p:nvPr/>
        </p:nvSpPr>
        <p:spPr>
          <a:xfrm>
            <a:off x="2540669" y="302274"/>
            <a:ext cx="7446112" cy="1200329"/>
          </a:xfrm>
          <a:prstGeom prst="rect">
            <a:avLst/>
          </a:prstGeom>
        </p:spPr>
        <p:txBody>
          <a:bodyPr wrap="square">
            <a:spAutoFit/>
          </a:bodyPr>
          <a:lstStyle/>
          <a:p>
            <a:pPr algn="ctr"/>
            <a:r>
              <a:rPr lang="en-US" sz="2400" b="1" dirty="0" err="1"/>
              <a:t>EcoBirdy</a:t>
            </a:r>
            <a:r>
              <a:rPr lang="en-US" sz="2400" b="1" dirty="0"/>
              <a:t> – </a:t>
            </a:r>
          </a:p>
          <a:p>
            <a:pPr algn="ctr"/>
            <a:r>
              <a:rPr lang="en-US" sz="2400" b="1" dirty="0"/>
              <a:t>Transforming Plastic Toys into Sustainable Furniture</a:t>
            </a:r>
          </a:p>
          <a:p>
            <a:pPr algn="ctr"/>
            <a:endParaRPr lang="en-US" sz="2400" b="1" dirty="0"/>
          </a:p>
        </p:txBody>
      </p:sp>
      <p:pic>
        <p:nvPicPr>
          <p:cNvPr id="2049" name="Picture 8">
            <a:extLst>
              <a:ext uri="{FF2B5EF4-FFF2-40B4-BE49-F238E27FC236}">
                <a16:creationId xmlns:a16="http://schemas.microsoft.com/office/drawing/2014/main" id="{3C3B07DC-F5A5-4466-8F48-F7A6E9C3F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 y="6484008"/>
            <a:ext cx="1222376"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Grafik 12">
            <a:extLst>
              <a:ext uri="{FF2B5EF4-FFF2-40B4-BE49-F238E27FC236}">
                <a16:creationId xmlns:a16="http://schemas.microsoft.com/office/drawing/2014/main" id="{4A24C63C-9A03-40C6-8C85-DAA6187E47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97994" y="6230824"/>
            <a:ext cx="1987550" cy="56832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3">
            <a:extLst>
              <a:ext uri="{FF2B5EF4-FFF2-40B4-BE49-F238E27FC236}">
                <a16:creationId xmlns:a16="http://schemas.microsoft.com/office/drawing/2014/main" id="{17801168-075D-448B-9DF8-9DCA1E9B385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8" name="Rectangle 7">
            <a:extLst>
              <a:ext uri="{FF2B5EF4-FFF2-40B4-BE49-F238E27FC236}">
                <a16:creationId xmlns:a16="http://schemas.microsoft.com/office/drawing/2014/main" id="{8DA6B2E4-A0D7-4F61-8D09-A259E1EE2E2A}"/>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0" name="Rectangle 10">
            <a:extLst>
              <a:ext uri="{FF2B5EF4-FFF2-40B4-BE49-F238E27FC236}">
                <a16:creationId xmlns:a16="http://schemas.microsoft.com/office/drawing/2014/main" id="{C865B305-53D8-4AB3-B1CE-2477FD21223F}"/>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2057" name="Grafik 11">
            <a:extLst>
              <a:ext uri="{FF2B5EF4-FFF2-40B4-BE49-F238E27FC236}">
                <a16:creationId xmlns:a16="http://schemas.microsoft.com/office/drawing/2014/main" id="{0D4061E0-3116-42F0-B931-23C706EEC0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877" y="6406663"/>
            <a:ext cx="1062038" cy="40005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11">
            <a:extLst>
              <a:ext uri="{FF2B5EF4-FFF2-40B4-BE49-F238E27FC236}">
                <a16:creationId xmlns:a16="http://schemas.microsoft.com/office/drawing/2014/main" id="{BE3C03D5-EEA8-462A-A2A6-5287BF536DB9}"/>
              </a:ext>
            </a:extLst>
          </p:cNvPr>
          <p:cNvSpPr>
            <a:spLocks noChangeArrowheads="1"/>
          </p:cNvSpPr>
          <p:nvPr/>
        </p:nvSpPr>
        <p:spPr bwMode="auto">
          <a:xfrm>
            <a:off x="3211551" y="6197195"/>
            <a:ext cx="6268252"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altLang="de-DE"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kumimoji="0" lang="en-US" altLang="de-DE" sz="1800" b="0" i="0" u="none" strike="noStrike" cap="none" normalizeH="0" baseline="0" dirty="0">
              <a:ln>
                <a:noFill/>
              </a:ln>
              <a:solidFill>
                <a:schemeClr val="tx1"/>
              </a:solidFill>
              <a:effectLst/>
              <a:latin typeface="Arial" panose="020B0604020202020204" pitchFamily="34" charset="0"/>
            </a:endParaRPr>
          </a:p>
        </p:txBody>
      </p:sp>
      <p:sp>
        <p:nvSpPr>
          <p:cNvPr id="10" name="Textfeld 9">
            <a:extLst>
              <a:ext uri="{FF2B5EF4-FFF2-40B4-BE49-F238E27FC236}">
                <a16:creationId xmlns:a16="http://schemas.microsoft.com/office/drawing/2014/main" id="{0E15181E-1765-4B36-A63D-4FCAC3EEABA7}"/>
              </a:ext>
            </a:extLst>
          </p:cNvPr>
          <p:cNvSpPr txBox="1"/>
          <p:nvPr/>
        </p:nvSpPr>
        <p:spPr>
          <a:xfrm>
            <a:off x="8772761" y="5891712"/>
            <a:ext cx="3810000" cy="230832"/>
          </a:xfrm>
          <a:prstGeom prst="rect">
            <a:avLst/>
          </a:prstGeom>
          <a:noFill/>
        </p:spPr>
        <p:txBody>
          <a:bodyPr wrap="square" rtlCol="0">
            <a:spAutoFit/>
          </a:bodyPr>
          <a:lstStyle/>
          <a:p>
            <a:r>
              <a:rPr lang="de-DE" sz="900" dirty="0"/>
              <a:t>"</a:t>
            </a:r>
            <a:r>
              <a:rPr lang="de-DE" sz="900" dirty="0">
                <a:hlinkClick r:id="rId5" tooltip="https://jdorganizer.blogspot.com/?m=0"/>
              </a:rPr>
              <a:t>Dieses Foto</a:t>
            </a:r>
            <a:r>
              <a:rPr lang="de-DE" sz="900" dirty="0"/>
              <a:t>" von Unbekannter Autor ist lizenziert gemäß </a:t>
            </a:r>
            <a:r>
              <a:rPr lang="de-DE" sz="900" dirty="0">
                <a:hlinkClick r:id="rId6" tooltip="https://creativecommons.org/licenses/by-nc-sa/3.0/"/>
              </a:rPr>
              <a:t>CC BY-SA-NC</a:t>
            </a:r>
            <a:endParaRPr lang="de-DE" sz="900" dirty="0"/>
          </a:p>
        </p:txBody>
      </p:sp>
      <p:sp>
        <p:nvSpPr>
          <p:cNvPr id="3" name="Rechteck 2">
            <a:extLst>
              <a:ext uri="{FF2B5EF4-FFF2-40B4-BE49-F238E27FC236}">
                <a16:creationId xmlns:a16="http://schemas.microsoft.com/office/drawing/2014/main" id="{9023FEFD-3E03-488C-9C88-E14BA497F34F}"/>
              </a:ext>
            </a:extLst>
          </p:cNvPr>
          <p:cNvSpPr/>
          <p:nvPr/>
        </p:nvSpPr>
        <p:spPr>
          <a:xfrm>
            <a:off x="76478" y="1470810"/>
            <a:ext cx="11622186" cy="3188309"/>
          </a:xfrm>
          <a:prstGeom prst="rect">
            <a:avLst/>
          </a:prstGeom>
        </p:spPr>
        <p:txBody>
          <a:bodyPr wrap="square">
            <a:spAutoFit/>
          </a:bodyPr>
          <a:lstStyle/>
          <a:p>
            <a:pPr marL="457200" indent="457200" algn="just">
              <a:lnSpc>
                <a:spcPct val="200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Conclusion:</a:t>
            </a:r>
          </a:p>
          <a:p>
            <a:pPr marL="457200" indent="457200" algn="just">
              <a:lnSpc>
                <a:spcPct val="200000"/>
              </a:lnSpc>
              <a:spcAft>
                <a:spcPts val="800"/>
              </a:spcAft>
            </a:pPr>
            <a:r>
              <a:rPr lang="en-US" dirty="0" err="1">
                <a:latin typeface="Times New Roman" panose="02020603050405020304" pitchFamily="18" charset="0"/>
                <a:ea typeface="Calibri" panose="020F0502020204030204" pitchFamily="34" charset="0"/>
                <a:cs typeface="Times New Roman" panose="02020603050405020304" pitchFamily="18" charset="0"/>
              </a:rPr>
              <a:t>EcoBirdy's</a:t>
            </a:r>
            <a:r>
              <a:rPr lang="en-US" dirty="0">
                <a:latin typeface="Times New Roman" panose="02020603050405020304" pitchFamily="18" charset="0"/>
                <a:ea typeface="Calibri" panose="020F0502020204030204" pitchFamily="34" charset="0"/>
                <a:cs typeface="Times New Roman" panose="02020603050405020304" pitchFamily="18" charset="0"/>
              </a:rPr>
              <a:t> innovative approach to transforming plastic toys into sustainable children's furniture demonstrates the</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possibilities of circular economy principles and sustainable design. By addressing the plastic waste issue while</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creating safe and stylish products, </a:t>
            </a:r>
            <a:r>
              <a:rPr lang="en-US" dirty="0" err="1">
                <a:latin typeface="Times New Roman" panose="02020603050405020304" pitchFamily="18" charset="0"/>
                <a:ea typeface="Calibri" panose="020F0502020204030204" pitchFamily="34" charset="0"/>
                <a:cs typeface="Times New Roman" panose="02020603050405020304" pitchFamily="18" charset="0"/>
              </a:rPr>
              <a:t>EcoBirdy</a:t>
            </a:r>
            <a:r>
              <a:rPr lang="en-US" dirty="0">
                <a:latin typeface="Times New Roman" panose="02020603050405020304" pitchFamily="18" charset="0"/>
                <a:ea typeface="Calibri" panose="020F0502020204030204" pitchFamily="34" charset="0"/>
                <a:cs typeface="Times New Roman" panose="02020603050405020304" pitchFamily="18" charset="0"/>
              </a:rPr>
              <a:t> sets an example for green enterprises worldwide, highlighting the</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potential for environmental stewardship and economic viability in the pursuit of sustainability.</a:t>
            </a:r>
          </a:p>
        </p:txBody>
      </p:sp>
      <p:sp>
        <p:nvSpPr>
          <p:cNvPr id="13" name="Rectangle 4">
            <a:extLst>
              <a:ext uri="{FF2B5EF4-FFF2-40B4-BE49-F238E27FC236}">
                <a16:creationId xmlns:a16="http://schemas.microsoft.com/office/drawing/2014/main" id="{86E341F6-DC2C-4A97-A529-C703B0EB06B6}"/>
              </a:ext>
            </a:extLst>
          </p:cNvPr>
          <p:cNvSpPr>
            <a:spLocks noChangeArrowheads="1"/>
          </p:cNvSpPr>
          <p:nvPr/>
        </p:nvSpPr>
        <p:spPr bwMode="auto">
          <a:xfrm>
            <a:off x="4581761" y="6643252"/>
            <a:ext cx="435568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tabLst>
                <a:tab pos="4130675" algn="r"/>
              </a:tabLst>
              <a:defRPr>
                <a:solidFill>
                  <a:schemeClr val="tx1"/>
                </a:solidFill>
                <a:latin typeface="Arial" panose="020B0604020202020204" pitchFamily="34" charset="0"/>
              </a:defRPr>
            </a:lvl1pPr>
            <a:lvl2pPr eaLnBrk="0" fontAlgn="base" hangingPunct="0">
              <a:spcBef>
                <a:spcPct val="0"/>
              </a:spcBef>
              <a:spcAft>
                <a:spcPct val="0"/>
              </a:spcAft>
              <a:tabLst>
                <a:tab pos="4130675" algn="r"/>
              </a:tabLst>
              <a:defRPr>
                <a:solidFill>
                  <a:schemeClr val="tx1"/>
                </a:solidFill>
                <a:latin typeface="Arial" panose="020B0604020202020204" pitchFamily="34" charset="0"/>
              </a:defRPr>
            </a:lvl2pPr>
            <a:lvl3pPr eaLnBrk="0" fontAlgn="base" hangingPunct="0">
              <a:spcBef>
                <a:spcPct val="0"/>
              </a:spcBef>
              <a:spcAft>
                <a:spcPct val="0"/>
              </a:spcAft>
              <a:tabLst>
                <a:tab pos="4130675" algn="r"/>
              </a:tabLst>
              <a:defRPr>
                <a:solidFill>
                  <a:schemeClr val="tx1"/>
                </a:solidFill>
                <a:latin typeface="Arial" panose="020B0604020202020204" pitchFamily="34" charset="0"/>
              </a:defRPr>
            </a:lvl3pPr>
            <a:lvl4pPr eaLnBrk="0" fontAlgn="base" hangingPunct="0">
              <a:spcBef>
                <a:spcPct val="0"/>
              </a:spcBef>
              <a:spcAft>
                <a:spcPct val="0"/>
              </a:spcAft>
              <a:tabLst>
                <a:tab pos="4130675" algn="r"/>
              </a:tabLst>
              <a:defRPr>
                <a:solidFill>
                  <a:schemeClr val="tx1"/>
                </a:solidFill>
                <a:latin typeface="Arial" panose="020B0604020202020204" pitchFamily="34" charset="0"/>
              </a:defRPr>
            </a:lvl4pPr>
            <a:lvl5pPr eaLnBrk="0" fontAlgn="base" hangingPunct="0">
              <a:spcBef>
                <a:spcPct val="0"/>
              </a:spcBef>
              <a:spcAft>
                <a:spcPct val="0"/>
              </a:spcAft>
              <a:tabLst>
                <a:tab pos="4130675" algn="r"/>
              </a:tabLst>
              <a:defRPr>
                <a:solidFill>
                  <a:schemeClr val="tx1"/>
                </a:solidFill>
                <a:latin typeface="Arial" panose="020B0604020202020204" pitchFamily="34" charset="0"/>
              </a:defRPr>
            </a:lvl5pPr>
            <a:lvl6pPr eaLnBrk="0" fontAlgn="base" hangingPunct="0">
              <a:spcBef>
                <a:spcPct val="0"/>
              </a:spcBef>
              <a:spcAft>
                <a:spcPct val="0"/>
              </a:spcAft>
              <a:tabLst>
                <a:tab pos="4130675" algn="r"/>
              </a:tabLst>
              <a:defRPr>
                <a:solidFill>
                  <a:schemeClr val="tx1"/>
                </a:solidFill>
                <a:latin typeface="Arial" panose="020B0604020202020204" pitchFamily="34" charset="0"/>
              </a:defRPr>
            </a:lvl6pPr>
            <a:lvl7pPr eaLnBrk="0" fontAlgn="base" hangingPunct="0">
              <a:spcBef>
                <a:spcPct val="0"/>
              </a:spcBef>
              <a:spcAft>
                <a:spcPct val="0"/>
              </a:spcAft>
              <a:tabLst>
                <a:tab pos="4130675" algn="r"/>
              </a:tabLst>
              <a:defRPr>
                <a:solidFill>
                  <a:schemeClr val="tx1"/>
                </a:solidFill>
                <a:latin typeface="Arial" panose="020B0604020202020204" pitchFamily="34" charset="0"/>
              </a:defRPr>
            </a:lvl7pPr>
            <a:lvl8pPr eaLnBrk="0" fontAlgn="base" hangingPunct="0">
              <a:spcBef>
                <a:spcPct val="0"/>
              </a:spcBef>
              <a:spcAft>
                <a:spcPct val="0"/>
              </a:spcAft>
              <a:tabLst>
                <a:tab pos="4130675" algn="r"/>
              </a:tabLst>
              <a:defRPr>
                <a:solidFill>
                  <a:schemeClr val="tx1"/>
                </a:solidFill>
                <a:latin typeface="Arial" panose="020B0604020202020204" pitchFamily="34" charset="0"/>
              </a:defRPr>
            </a:lvl8pPr>
            <a:lvl9pPr eaLnBrk="0" fontAlgn="base" hangingPunct="0">
              <a:spcBef>
                <a:spcPct val="0"/>
              </a:spcBef>
              <a:spcAft>
                <a:spcPct val="0"/>
              </a:spcAft>
              <a:tabLst>
                <a:tab pos="4130675" algn="r"/>
              </a:tabLst>
              <a:defRPr>
                <a:solidFill>
                  <a:schemeClr val="tx1"/>
                </a:solidFill>
                <a:latin typeface="Arial" panose="020B0604020202020204" pitchFamily="34" charset="0"/>
              </a:defRPr>
            </a:lvl9pPr>
          </a:lstStyle>
          <a:p>
            <a:pPr lvl="0"/>
            <a:r>
              <a:rPr lang="en-GB" altLang="de-DE" sz="1200" b="1" dirty="0">
                <a:latin typeface="Times New Roman" panose="02020603050405020304" pitchFamily="18" charset="0"/>
                <a:ea typeface="Times New Roman" panose="02020603050405020304" pitchFamily="18" charset="0"/>
                <a:cs typeface="Times New Roman" panose="02020603050405020304" pitchFamily="18" charset="0"/>
              </a:rPr>
              <a:t>2021-1-SK01-KA220-VET-000033080 </a:t>
            </a:r>
            <a:endParaRPr kumimoji="0" lang="de-DE" altLang="de-DE" sz="8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r>
              <a:rPr kumimoji="0" lang="en-GB" altLang="de-DE"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kumimoji="0" lang="de-DE" altLang="de-DE" sz="800" b="0" i="0" u="none" strike="noStrike" cap="none" normalizeH="0" baseline="0" dirty="0">
              <a:ln>
                <a:noFill/>
              </a:ln>
              <a:solidFill>
                <a:schemeClr val="tx1"/>
              </a:solidFill>
              <a:effectLst/>
              <a:latin typeface="Arial" panose="020B0604020202020204"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56342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a:extLst>
              <a:ext uri="{FF2B5EF4-FFF2-40B4-BE49-F238E27FC236}">
                <a16:creationId xmlns:a16="http://schemas.microsoft.com/office/drawing/2014/main" id="{96F81B00-E29B-44B8-BEB2-6F41154E4826}"/>
              </a:ext>
            </a:extLst>
          </p:cNvPr>
          <p:cNvSpPr/>
          <p:nvPr/>
        </p:nvSpPr>
        <p:spPr>
          <a:xfrm>
            <a:off x="2540669" y="302274"/>
            <a:ext cx="7446112" cy="1200329"/>
          </a:xfrm>
          <a:prstGeom prst="rect">
            <a:avLst/>
          </a:prstGeom>
        </p:spPr>
        <p:txBody>
          <a:bodyPr wrap="square">
            <a:spAutoFit/>
          </a:bodyPr>
          <a:lstStyle/>
          <a:p>
            <a:pPr algn="ctr"/>
            <a:r>
              <a:rPr lang="en-US" sz="2400" b="1" dirty="0" err="1"/>
              <a:t>EcoBirdy</a:t>
            </a:r>
            <a:r>
              <a:rPr lang="en-US" sz="2400" b="1" dirty="0"/>
              <a:t> – </a:t>
            </a:r>
          </a:p>
          <a:p>
            <a:pPr algn="ctr"/>
            <a:r>
              <a:rPr lang="en-US" sz="2400" b="1" dirty="0"/>
              <a:t>Transforming Plastic Toys into Sustainable Furniture</a:t>
            </a:r>
          </a:p>
          <a:p>
            <a:pPr algn="ctr"/>
            <a:endParaRPr lang="en-US" sz="2400" b="1" dirty="0"/>
          </a:p>
        </p:txBody>
      </p:sp>
      <p:pic>
        <p:nvPicPr>
          <p:cNvPr id="2049" name="Picture 8">
            <a:extLst>
              <a:ext uri="{FF2B5EF4-FFF2-40B4-BE49-F238E27FC236}">
                <a16:creationId xmlns:a16="http://schemas.microsoft.com/office/drawing/2014/main" id="{3C3B07DC-F5A5-4466-8F48-F7A6E9C3F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 y="6484008"/>
            <a:ext cx="1222376"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Grafik 12">
            <a:extLst>
              <a:ext uri="{FF2B5EF4-FFF2-40B4-BE49-F238E27FC236}">
                <a16:creationId xmlns:a16="http://schemas.microsoft.com/office/drawing/2014/main" id="{4A24C63C-9A03-40C6-8C85-DAA6187E47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97994" y="6230824"/>
            <a:ext cx="1987550" cy="56832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3">
            <a:extLst>
              <a:ext uri="{FF2B5EF4-FFF2-40B4-BE49-F238E27FC236}">
                <a16:creationId xmlns:a16="http://schemas.microsoft.com/office/drawing/2014/main" id="{17801168-075D-448B-9DF8-9DCA1E9B385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8" name="Rectangle 7">
            <a:extLst>
              <a:ext uri="{FF2B5EF4-FFF2-40B4-BE49-F238E27FC236}">
                <a16:creationId xmlns:a16="http://schemas.microsoft.com/office/drawing/2014/main" id="{8DA6B2E4-A0D7-4F61-8D09-A259E1EE2E2A}"/>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0" name="Rectangle 10">
            <a:extLst>
              <a:ext uri="{FF2B5EF4-FFF2-40B4-BE49-F238E27FC236}">
                <a16:creationId xmlns:a16="http://schemas.microsoft.com/office/drawing/2014/main" id="{C865B305-53D8-4AB3-B1CE-2477FD21223F}"/>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2057" name="Grafik 11">
            <a:extLst>
              <a:ext uri="{FF2B5EF4-FFF2-40B4-BE49-F238E27FC236}">
                <a16:creationId xmlns:a16="http://schemas.microsoft.com/office/drawing/2014/main" id="{0D4061E0-3116-42F0-B931-23C706EEC0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877" y="6406663"/>
            <a:ext cx="1062038" cy="40005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11">
            <a:extLst>
              <a:ext uri="{FF2B5EF4-FFF2-40B4-BE49-F238E27FC236}">
                <a16:creationId xmlns:a16="http://schemas.microsoft.com/office/drawing/2014/main" id="{BE3C03D5-EEA8-462A-A2A6-5287BF536DB9}"/>
              </a:ext>
            </a:extLst>
          </p:cNvPr>
          <p:cNvSpPr>
            <a:spLocks noChangeArrowheads="1"/>
          </p:cNvSpPr>
          <p:nvPr/>
        </p:nvSpPr>
        <p:spPr bwMode="auto">
          <a:xfrm>
            <a:off x="3211551" y="6197195"/>
            <a:ext cx="6268252"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altLang="de-DE"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kumimoji="0" lang="en-US" altLang="de-DE" sz="1800" b="0" i="0" u="none" strike="noStrike" cap="none" normalizeH="0" baseline="0" dirty="0">
              <a:ln>
                <a:noFill/>
              </a:ln>
              <a:solidFill>
                <a:schemeClr val="tx1"/>
              </a:solidFill>
              <a:effectLst/>
              <a:latin typeface="Arial" panose="020B0604020202020204" pitchFamily="34" charset="0"/>
            </a:endParaRPr>
          </a:p>
        </p:txBody>
      </p:sp>
      <p:sp>
        <p:nvSpPr>
          <p:cNvPr id="2" name="Rechteck 1">
            <a:extLst>
              <a:ext uri="{FF2B5EF4-FFF2-40B4-BE49-F238E27FC236}">
                <a16:creationId xmlns:a16="http://schemas.microsoft.com/office/drawing/2014/main" id="{FB0963BE-9598-4855-A79B-3EBD0BF46241}"/>
              </a:ext>
            </a:extLst>
          </p:cNvPr>
          <p:cNvSpPr/>
          <p:nvPr/>
        </p:nvSpPr>
        <p:spPr>
          <a:xfrm>
            <a:off x="6096000" y="1619065"/>
            <a:ext cx="6096000" cy="1477328"/>
          </a:xfrm>
          <a:prstGeom prst="rect">
            <a:avLst/>
          </a:prstGeom>
        </p:spPr>
        <p:txBody>
          <a:bodyPr>
            <a:spAutoFit/>
          </a:bodyPr>
          <a:lstStyle/>
          <a:p>
            <a:r>
              <a:rPr lang="en-US" b="1" dirty="0"/>
              <a:t>Key Features: </a:t>
            </a:r>
            <a:r>
              <a:rPr lang="en-US" dirty="0" err="1"/>
              <a:t>EcoBirdy</a:t>
            </a:r>
            <a:r>
              <a:rPr lang="en-US" dirty="0"/>
              <a:t> collects and recycles plastic toys, processes them into high-quality recycled plastic, and designs and manufactures safe and durable children's furniture. The furniture is made from 100% recycled plastic and is fully recyclable at the end of its lifecycle.</a:t>
            </a:r>
          </a:p>
        </p:txBody>
      </p:sp>
      <p:pic>
        <p:nvPicPr>
          <p:cNvPr id="6" name="Grafik 5">
            <a:extLst>
              <a:ext uri="{FF2B5EF4-FFF2-40B4-BE49-F238E27FC236}">
                <a16:creationId xmlns:a16="http://schemas.microsoft.com/office/drawing/2014/main" id="{DEF54C68-25DA-4B61-98C0-2C7C69401314}"/>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768164" y="1123787"/>
            <a:ext cx="3810000" cy="2724150"/>
          </a:xfrm>
          <a:prstGeom prst="rect">
            <a:avLst/>
          </a:prstGeom>
        </p:spPr>
      </p:pic>
      <p:pic>
        <p:nvPicPr>
          <p:cNvPr id="9" name="Grafik 8">
            <a:extLst>
              <a:ext uri="{FF2B5EF4-FFF2-40B4-BE49-F238E27FC236}">
                <a16:creationId xmlns:a16="http://schemas.microsoft.com/office/drawing/2014/main" id="{79CFBA1C-7721-4BA1-9779-A468CAEEA9B1}"/>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7613838" y="3144801"/>
            <a:ext cx="2583577" cy="2583577"/>
          </a:xfrm>
          <a:prstGeom prst="rect">
            <a:avLst/>
          </a:prstGeom>
        </p:spPr>
      </p:pic>
      <p:sp>
        <p:nvSpPr>
          <p:cNvPr id="10" name="Textfeld 9">
            <a:extLst>
              <a:ext uri="{FF2B5EF4-FFF2-40B4-BE49-F238E27FC236}">
                <a16:creationId xmlns:a16="http://schemas.microsoft.com/office/drawing/2014/main" id="{0E15181E-1765-4B36-A63D-4FCAC3EEABA7}"/>
              </a:ext>
            </a:extLst>
          </p:cNvPr>
          <p:cNvSpPr txBox="1"/>
          <p:nvPr/>
        </p:nvSpPr>
        <p:spPr>
          <a:xfrm>
            <a:off x="8772761" y="5891712"/>
            <a:ext cx="3810000" cy="230832"/>
          </a:xfrm>
          <a:prstGeom prst="rect">
            <a:avLst/>
          </a:prstGeom>
          <a:noFill/>
        </p:spPr>
        <p:txBody>
          <a:bodyPr wrap="square" rtlCol="0">
            <a:spAutoFit/>
          </a:bodyPr>
          <a:lstStyle/>
          <a:p>
            <a:r>
              <a:rPr lang="de-DE" sz="900" dirty="0"/>
              <a:t>"</a:t>
            </a:r>
            <a:r>
              <a:rPr lang="de-DE" sz="900" dirty="0">
                <a:hlinkClick r:id="rId8" tooltip="https://jdorganizer.blogspot.com/?m=0"/>
              </a:rPr>
              <a:t>Dieses Foto</a:t>
            </a:r>
            <a:r>
              <a:rPr lang="de-DE" sz="900" dirty="0"/>
              <a:t>" von Unbekannter Autor ist lizenziert gemäß </a:t>
            </a:r>
            <a:r>
              <a:rPr lang="de-DE" sz="900" dirty="0">
                <a:hlinkClick r:id="rId9" tooltip="https://creativecommons.org/licenses/by-nc-sa/3.0/"/>
              </a:rPr>
              <a:t>CC BY-SA-NC</a:t>
            </a:r>
            <a:endParaRPr lang="de-DE" sz="900" dirty="0"/>
          </a:p>
        </p:txBody>
      </p:sp>
      <p:sp>
        <p:nvSpPr>
          <p:cNvPr id="12" name="Rechteck 11">
            <a:extLst>
              <a:ext uri="{FF2B5EF4-FFF2-40B4-BE49-F238E27FC236}">
                <a16:creationId xmlns:a16="http://schemas.microsoft.com/office/drawing/2014/main" id="{3737762F-7909-4482-A536-216211F55289}"/>
              </a:ext>
            </a:extLst>
          </p:cNvPr>
          <p:cNvSpPr/>
          <p:nvPr/>
        </p:nvSpPr>
        <p:spPr>
          <a:xfrm>
            <a:off x="768164" y="4111637"/>
            <a:ext cx="5327836" cy="2062103"/>
          </a:xfrm>
          <a:prstGeom prst="rect">
            <a:avLst/>
          </a:prstGeom>
        </p:spPr>
        <p:txBody>
          <a:bodyPr wrap="square">
            <a:spAutoFit/>
          </a:bodyPr>
          <a:lstStyle/>
          <a:p>
            <a:r>
              <a:rPr lang="en-US" sz="1600" dirty="0" err="1">
                <a:latin typeface="Söhne"/>
              </a:rPr>
              <a:t>EcoBirdy's</a:t>
            </a:r>
            <a:r>
              <a:rPr lang="en-US" sz="1600" dirty="0">
                <a:latin typeface="Söhne"/>
              </a:rPr>
              <a:t> sustainable furniture provides an opportunity for parents and caregivers to make environmentally responsible choices for their children. By choosing </a:t>
            </a:r>
            <a:r>
              <a:rPr lang="en-US" sz="1600" dirty="0" err="1">
                <a:latin typeface="Söhne"/>
              </a:rPr>
              <a:t>EcoBirdy</a:t>
            </a:r>
            <a:r>
              <a:rPr lang="en-US" sz="1600" dirty="0">
                <a:latin typeface="Söhne"/>
              </a:rPr>
              <a:t> products, they contribute to the reduction of plastic waste and teach children the importance of sustainability. The furniture's vibrant designs and functionality also inspire creativity and provide a safe and eco-friendly environment for children to grow and play.</a:t>
            </a:r>
            <a:endParaRPr lang="de-DE" sz="1600" dirty="0"/>
          </a:p>
        </p:txBody>
      </p:sp>
      <p:sp>
        <p:nvSpPr>
          <p:cNvPr id="19" name="Rectangle 4">
            <a:extLst>
              <a:ext uri="{FF2B5EF4-FFF2-40B4-BE49-F238E27FC236}">
                <a16:creationId xmlns:a16="http://schemas.microsoft.com/office/drawing/2014/main" id="{FAEFD120-91A7-4BE9-AE05-B638F47B3F23}"/>
              </a:ext>
            </a:extLst>
          </p:cNvPr>
          <p:cNvSpPr>
            <a:spLocks noChangeArrowheads="1"/>
          </p:cNvSpPr>
          <p:nvPr/>
        </p:nvSpPr>
        <p:spPr bwMode="auto">
          <a:xfrm>
            <a:off x="4581761" y="6643252"/>
            <a:ext cx="435568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tabLst>
                <a:tab pos="4130675" algn="r"/>
              </a:tabLst>
              <a:defRPr>
                <a:solidFill>
                  <a:schemeClr val="tx1"/>
                </a:solidFill>
                <a:latin typeface="Arial" panose="020B0604020202020204" pitchFamily="34" charset="0"/>
              </a:defRPr>
            </a:lvl1pPr>
            <a:lvl2pPr eaLnBrk="0" fontAlgn="base" hangingPunct="0">
              <a:spcBef>
                <a:spcPct val="0"/>
              </a:spcBef>
              <a:spcAft>
                <a:spcPct val="0"/>
              </a:spcAft>
              <a:tabLst>
                <a:tab pos="4130675" algn="r"/>
              </a:tabLst>
              <a:defRPr>
                <a:solidFill>
                  <a:schemeClr val="tx1"/>
                </a:solidFill>
                <a:latin typeface="Arial" panose="020B0604020202020204" pitchFamily="34" charset="0"/>
              </a:defRPr>
            </a:lvl2pPr>
            <a:lvl3pPr eaLnBrk="0" fontAlgn="base" hangingPunct="0">
              <a:spcBef>
                <a:spcPct val="0"/>
              </a:spcBef>
              <a:spcAft>
                <a:spcPct val="0"/>
              </a:spcAft>
              <a:tabLst>
                <a:tab pos="4130675" algn="r"/>
              </a:tabLst>
              <a:defRPr>
                <a:solidFill>
                  <a:schemeClr val="tx1"/>
                </a:solidFill>
                <a:latin typeface="Arial" panose="020B0604020202020204" pitchFamily="34" charset="0"/>
              </a:defRPr>
            </a:lvl3pPr>
            <a:lvl4pPr eaLnBrk="0" fontAlgn="base" hangingPunct="0">
              <a:spcBef>
                <a:spcPct val="0"/>
              </a:spcBef>
              <a:spcAft>
                <a:spcPct val="0"/>
              </a:spcAft>
              <a:tabLst>
                <a:tab pos="4130675" algn="r"/>
              </a:tabLst>
              <a:defRPr>
                <a:solidFill>
                  <a:schemeClr val="tx1"/>
                </a:solidFill>
                <a:latin typeface="Arial" panose="020B0604020202020204" pitchFamily="34" charset="0"/>
              </a:defRPr>
            </a:lvl4pPr>
            <a:lvl5pPr eaLnBrk="0" fontAlgn="base" hangingPunct="0">
              <a:spcBef>
                <a:spcPct val="0"/>
              </a:spcBef>
              <a:spcAft>
                <a:spcPct val="0"/>
              </a:spcAft>
              <a:tabLst>
                <a:tab pos="4130675" algn="r"/>
              </a:tabLst>
              <a:defRPr>
                <a:solidFill>
                  <a:schemeClr val="tx1"/>
                </a:solidFill>
                <a:latin typeface="Arial" panose="020B0604020202020204" pitchFamily="34" charset="0"/>
              </a:defRPr>
            </a:lvl5pPr>
            <a:lvl6pPr eaLnBrk="0" fontAlgn="base" hangingPunct="0">
              <a:spcBef>
                <a:spcPct val="0"/>
              </a:spcBef>
              <a:spcAft>
                <a:spcPct val="0"/>
              </a:spcAft>
              <a:tabLst>
                <a:tab pos="4130675" algn="r"/>
              </a:tabLst>
              <a:defRPr>
                <a:solidFill>
                  <a:schemeClr val="tx1"/>
                </a:solidFill>
                <a:latin typeface="Arial" panose="020B0604020202020204" pitchFamily="34" charset="0"/>
              </a:defRPr>
            </a:lvl6pPr>
            <a:lvl7pPr eaLnBrk="0" fontAlgn="base" hangingPunct="0">
              <a:spcBef>
                <a:spcPct val="0"/>
              </a:spcBef>
              <a:spcAft>
                <a:spcPct val="0"/>
              </a:spcAft>
              <a:tabLst>
                <a:tab pos="4130675" algn="r"/>
              </a:tabLst>
              <a:defRPr>
                <a:solidFill>
                  <a:schemeClr val="tx1"/>
                </a:solidFill>
                <a:latin typeface="Arial" panose="020B0604020202020204" pitchFamily="34" charset="0"/>
              </a:defRPr>
            </a:lvl7pPr>
            <a:lvl8pPr eaLnBrk="0" fontAlgn="base" hangingPunct="0">
              <a:spcBef>
                <a:spcPct val="0"/>
              </a:spcBef>
              <a:spcAft>
                <a:spcPct val="0"/>
              </a:spcAft>
              <a:tabLst>
                <a:tab pos="4130675" algn="r"/>
              </a:tabLst>
              <a:defRPr>
                <a:solidFill>
                  <a:schemeClr val="tx1"/>
                </a:solidFill>
                <a:latin typeface="Arial" panose="020B0604020202020204" pitchFamily="34" charset="0"/>
              </a:defRPr>
            </a:lvl8pPr>
            <a:lvl9pPr eaLnBrk="0" fontAlgn="base" hangingPunct="0">
              <a:spcBef>
                <a:spcPct val="0"/>
              </a:spcBef>
              <a:spcAft>
                <a:spcPct val="0"/>
              </a:spcAft>
              <a:tabLst>
                <a:tab pos="4130675" algn="r"/>
              </a:tabLst>
              <a:defRPr>
                <a:solidFill>
                  <a:schemeClr val="tx1"/>
                </a:solidFill>
                <a:latin typeface="Arial" panose="020B0604020202020204" pitchFamily="34" charset="0"/>
              </a:defRPr>
            </a:lvl9pPr>
          </a:lstStyle>
          <a:p>
            <a:pPr lvl="0"/>
            <a:r>
              <a:rPr lang="en-GB" altLang="de-DE" sz="1200" b="1" dirty="0">
                <a:latin typeface="Times New Roman" panose="02020603050405020304" pitchFamily="18" charset="0"/>
                <a:ea typeface="Times New Roman" panose="02020603050405020304" pitchFamily="18" charset="0"/>
                <a:cs typeface="Times New Roman" panose="02020603050405020304" pitchFamily="18" charset="0"/>
              </a:rPr>
              <a:t>2021-1-SK01-KA220-VET-000033080 </a:t>
            </a:r>
            <a:endParaRPr kumimoji="0" lang="de-DE" altLang="de-DE" sz="8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r>
              <a:rPr kumimoji="0" lang="en-GB" altLang="de-DE"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kumimoji="0" lang="de-DE" altLang="de-DE" sz="800" b="0" i="0" u="none" strike="noStrike" cap="none" normalizeH="0" baseline="0" dirty="0">
              <a:ln>
                <a:noFill/>
              </a:ln>
              <a:solidFill>
                <a:schemeClr val="tx1"/>
              </a:solidFill>
              <a:effectLst/>
              <a:latin typeface="Arial" panose="020B0604020202020204"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57503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a:extLst>
              <a:ext uri="{FF2B5EF4-FFF2-40B4-BE49-F238E27FC236}">
                <a16:creationId xmlns:a16="http://schemas.microsoft.com/office/drawing/2014/main" id="{96F81B00-E29B-44B8-BEB2-6F41154E4826}"/>
              </a:ext>
            </a:extLst>
          </p:cNvPr>
          <p:cNvSpPr/>
          <p:nvPr/>
        </p:nvSpPr>
        <p:spPr>
          <a:xfrm>
            <a:off x="2540669" y="302274"/>
            <a:ext cx="7446112" cy="1200329"/>
          </a:xfrm>
          <a:prstGeom prst="rect">
            <a:avLst/>
          </a:prstGeom>
        </p:spPr>
        <p:txBody>
          <a:bodyPr wrap="square">
            <a:spAutoFit/>
          </a:bodyPr>
          <a:lstStyle/>
          <a:p>
            <a:pPr algn="ctr"/>
            <a:r>
              <a:rPr lang="en-US" sz="2400" b="1" dirty="0" err="1"/>
              <a:t>EcoBirdy</a:t>
            </a:r>
            <a:r>
              <a:rPr lang="en-US" sz="2400" b="1" dirty="0"/>
              <a:t> – </a:t>
            </a:r>
          </a:p>
          <a:p>
            <a:pPr algn="ctr"/>
            <a:r>
              <a:rPr lang="en-US" sz="2400" b="1" dirty="0"/>
              <a:t>Transforming Plastic Toys into Sustainable Furniture</a:t>
            </a:r>
          </a:p>
          <a:p>
            <a:pPr algn="ctr"/>
            <a:endParaRPr lang="en-US" sz="2400" b="1" dirty="0"/>
          </a:p>
        </p:txBody>
      </p:sp>
      <p:pic>
        <p:nvPicPr>
          <p:cNvPr id="2049" name="Picture 8">
            <a:extLst>
              <a:ext uri="{FF2B5EF4-FFF2-40B4-BE49-F238E27FC236}">
                <a16:creationId xmlns:a16="http://schemas.microsoft.com/office/drawing/2014/main" id="{3C3B07DC-F5A5-4466-8F48-F7A6E9C3F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 y="6484008"/>
            <a:ext cx="1222376"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Grafik 12">
            <a:extLst>
              <a:ext uri="{FF2B5EF4-FFF2-40B4-BE49-F238E27FC236}">
                <a16:creationId xmlns:a16="http://schemas.microsoft.com/office/drawing/2014/main" id="{4A24C63C-9A03-40C6-8C85-DAA6187E47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97994" y="6230824"/>
            <a:ext cx="1987550" cy="56832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3">
            <a:extLst>
              <a:ext uri="{FF2B5EF4-FFF2-40B4-BE49-F238E27FC236}">
                <a16:creationId xmlns:a16="http://schemas.microsoft.com/office/drawing/2014/main" id="{17801168-075D-448B-9DF8-9DCA1E9B385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8" name="Rectangle 7">
            <a:extLst>
              <a:ext uri="{FF2B5EF4-FFF2-40B4-BE49-F238E27FC236}">
                <a16:creationId xmlns:a16="http://schemas.microsoft.com/office/drawing/2014/main" id="{8DA6B2E4-A0D7-4F61-8D09-A259E1EE2E2A}"/>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0" name="Rectangle 10">
            <a:extLst>
              <a:ext uri="{FF2B5EF4-FFF2-40B4-BE49-F238E27FC236}">
                <a16:creationId xmlns:a16="http://schemas.microsoft.com/office/drawing/2014/main" id="{C865B305-53D8-4AB3-B1CE-2477FD21223F}"/>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2057" name="Grafik 11">
            <a:extLst>
              <a:ext uri="{FF2B5EF4-FFF2-40B4-BE49-F238E27FC236}">
                <a16:creationId xmlns:a16="http://schemas.microsoft.com/office/drawing/2014/main" id="{0D4061E0-3116-42F0-B931-23C706EEC0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877" y="6406663"/>
            <a:ext cx="1062038" cy="40005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11">
            <a:extLst>
              <a:ext uri="{FF2B5EF4-FFF2-40B4-BE49-F238E27FC236}">
                <a16:creationId xmlns:a16="http://schemas.microsoft.com/office/drawing/2014/main" id="{BE3C03D5-EEA8-462A-A2A6-5287BF536DB9}"/>
              </a:ext>
            </a:extLst>
          </p:cNvPr>
          <p:cNvSpPr>
            <a:spLocks noChangeArrowheads="1"/>
          </p:cNvSpPr>
          <p:nvPr/>
        </p:nvSpPr>
        <p:spPr bwMode="auto">
          <a:xfrm>
            <a:off x="3211551" y="6197195"/>
            <a:ext cx="6268252"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altLang="de-DE"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kumimoji="0" lang="en-US" altLang="de-DE" sz="1800" b="0" i="0" u="none" strike="noStrike" cap="none" normalizeH="0" baseline="0" dirty="0">
              <a:ln>
                <a:noFill/>
              </a:ln>
              <a:solidFill>
                <a:schemeClr val="tx1"/>
              </a:solidFill>
              <a:effectLst/>
              <a:latin typeface="Arial" panose="020B0604020202020204" pitchFamily="34" charset="0"/>
            </a:endParaRPr>
          </a:p>
        </p:txBody>
      </p:sp>
      <p:sp>
        <p:nvSpPr>
          <p:cNvPr id="10" name="Textfeld 9">
            <a:extLst>
              <a:ext uri="{FF2B5EF4-FFF2-40B4-BE49-F238E27FC236}">
                <a16:creationId xmlns:a16="http://schemas.microsoft.com/office/drawing/2014/main" id="{0E15181E-1765-4B36-A63D-4FCAC3EEABA7}"/>
              </a:ext>
            </a:extLst>
          </p:cNvPr>
          <p:cNvSpPr txBox="1"/>
          <p:nvPr/>
        </p:nvSpPr>
        <p:spPr>
          <a:xfrm>
            <a:off x="8772761" y="5891712"/>
            <a:ext cx="3810000" cy="230832"/>
          </a:xfrm>
          <a:prstGeom prst="rect">
            <a:avLst/>
          </a:prstGeom>
          <a:noFill/>
        </p:spPr>
        <p:txBody>
          <a:bodyPr wrap="square" rtlCol="0">
            <a:spAutoFit/>
          </a:bodyPr>
          <a:lstStyle/>
          <a:p>
            <a:r>
              <a:rPr lang="de-DE" sz="900" dirty="0"/>
              <a:t>"</a:t>
            </a:r>
            <a:r>
              <a:rPr lang="de-DE" sz="900" dirty="0">
                <a:hlinkClick r:id="rId5" tooltip="https://jdorganizer.blogspot.com/?m=0"/>
              </a:rPr>
              <a:t>Dieses Foto</a:t>
            </a:r>
            <a:r>
              <a:rPr lang="de-DE" sz="900" dirty="0"/>
              <a:t>" von Unbekannter Autor ist lizenziert gemäß </a:t>
            </a:r>
            <a:r>
              <a:rPr lang="de-DE" sz="900" dirty="0">
                <a:hlinkClick r:id="rId6" tooltip="https://creativecommons.org/licenses/by-nc-sa/3.0/"/>
              </a:rPr>
              <a:t>CC BY-SA-NC</a:t>
            </a:r>
            <a:endParaRPr lang="de-DE" sz="900" dirty="0"/>
          </a:p>
        </p:txBody>
      </p:sp>
      <p:sp>
        <p:nvSpPr>
          <p:cNvPr id="3" name="Rechteck 2">
            <a:extLst>
              <a:ext uri="{FF2B5EF4-FFF2-40B4-BE49-F238E27FC236}">
                <a16:creationId xmlns:a16="http://schemas.microsoft.com/office/drawing/2014/main" id="{9023FEFD-3E03-488C-9C88-E14BA497F34F}"/>
              </a:ext>
            </a:extLst>
          </p:cNvPr>
          <p:cNvSpPr/>
          <p:nvPr/>
        </p:nvSpPr>
        <p:spPr>
          <a:xfrm>
            <a:off x="557245" y="1651246"/>
            <a:ext cx="11245114" cy="2531719"/>
          </a:xfrm>
          <a:prstGeom prst="rect">
            <a:avLst/>
          </a:prstGeom>
        </p:spPr>
        <p:txBody>
          <a:bodyPr wrap="square">
            <a:spAutoFit/>
          </a:bodyPr>
          <a:lstStyle/>
          <a:p>
            <a:pPr marL="457200" indent="457200" algn="just">
              <a:lnSpc>
                <a:spcPct val="200000"/>
              </a:lnSpc>
              <a:spcAft>
                <a:spcPts val="800"/>
              </a:spcAft>
            </a:pPr>
            <a:r>
              <a:rPr lang="en-GB" b="1" dirty="0">
                <a:latin typeface="Times New Roman" panose="02020603050405020304" pitchFamily="18" charset="0"/>
                <a:ea typeface="Calibri" panose="020F0502020204030204" pitchFamily="34" charset="0"/>
                <a:cs typeface="Times New Roman" panose="02020603050405020304" pitchFamily="18" charset="0"/>
              </a:rPr>
              <a:t>Background:</a:t>
            </a:r>
            <a:endParaRPr lang="de-DE" b="1" dirty="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lnSpc>
                <a:spcPct val="200000"/>
              </a:lnSpc>
              <a:spcAft>
                <a:spcPts val="800"/>
              </a:spcAft>
            </a:pPr>
            <a:r>
              <a:rPr lang="en-GB" dirty="0">
                <a:latin typeface="Times New Roman" panose="02020603050405020304" pitchFamily="18" charset="0"/>
                <a:ea typeface="Calibri" panose="020F0502020204030204" pitchFamily="34" charset="0"/>
                <a:cs typeface="Times New Roman" panose="02020603050405020304" pitchFamily="18" charset="0"/>
              </a:rPr>
              <a:t>Plastic waste has become a global environmental challenge, particularly in the context of children's toys.</a:t>
            </a:r>
          </a:p>
          <a:p>
            <a:pPr marL="457200" indent="457200" algn="just">
              <a:lnSpc>
                <a:spcPct val="200000"/>
              </a:lnSpc>
              <a:spcAft>
                <a:spcPts val="800"/>
              </a:spcAft>
            </a:pPr>
            <a:r>
              <a:rPr lang="en-GB" dirty="0">
                <a:latin typeface="Times New Roman" panose="02020603050405020304" pitchFamily="18" charset="0"/>
                <a:ea typeface="Calibri" panose="020F0502020204030204" pitchFamily="34" charset="0"/>
                <a:cs typeface="Times New Roman" panose="02020603050405020304" pitchFamily="18" charset="0"/>
              </a:rPr>
              <a:t>Recognizing the need for a sustainable solution, </a:t>
            </a:r>
            <a:r>
              <a:rPr lang="en-GB" dirty="0" err="1">
                <a:latin typeface="Times New Roman" panose="02020603050405020304" pitchFamily="18" charset="0"/>
                <a:ea typeface="Calibri" panose="020F0502020204030204" pitchFamily="34" charset="0"/>
                <a:cs typeface="Times New Roman" panose="02020603050405020304" pitchFamily="18" charset="0"/>
              </a:rPr>
              <a:t>EcoBirdy</a:t>
            </a:r>
            <a:r>
              <a:rPr lang="en-GB" dirty="0">
                <a:latin typeface="Times New Roman" panose="02020603050405020304" pitchFamily="18" charset="0"/>
                <a:ea typeface="Calibri" panose="020F0502020204030204" pitchFamily="34" charset="0"/>
                <a:cs typeface="Times New Roman" panose="02020603050405020304" pitchFamily="18" charset="0"/>
              </a:rPr>
              <a:t> was founded with the mission to transform plastic</a:t>
            </a:r>
          </a:p>
          <a:p>
            <a:pPr marL="457200" indent="457200" algn="just">
              <a:lnSpc>
                <a:spcPct val="200000"/>
              </a:lnSpc>
              <a:spcAft>
                <a:spcPts val="800"/>
              </a:spcAft>
            </a:pPr>
            <a:r>
              <a:rPr lang="en-GB" dirty="0">
                <a:latin typeface="Times New Roman" panose="02020603050405020304" pitchFamily="18" charset="0"/>
                <a:ea typeface="Calibri" panose="020F0502020204030204" pitchFamily="34" charset="0"/>
                <a:cs typeface="Times New Roman" panose="02020603050405020304" pitchFamily="18" charset="0"/>
              </a:rPr>
              <a:t>waste into high-quality furniture that aligns with ecological and safety standards.</a:t>
            </a:r>
            <a:endParaRPr lang="de-DE"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EB9D5A98-DF76-402A-B65C-0BD3E9CC4124}"/>
              </a:ext>
            </a:extLst>
          </p:cNvPr>
          <p:cNvSpPr>
            <a:spLocks noChangeArrowheads="1"/>
          </p:cNvSpPr>
          <p:nvPr/>
        </p:nvSpPr>
        <p:spPr bwMode="auto">
          <a:xfrm>
            <a:off x="4581761" y="6643252"/>
            <a:ext cx="435568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tabLst>
                <a:tab pos="4130675" algn="r"/>
              </a:tabLst>
              <a:defRPr>
                <a:solidFill>
                  <a:schemeClr val="tx1"/>
                </a:solidFill>
                <a:latin typeface="Arial" panose="020B0604020202020204" pitchFamily="34" charset="0"/>
              </a:defRPr>
            </a:lvl1pPr>
            <a:lvl2pPr eaLnBrk="0" fontAlgn="base" hangingPunct="0">
              <a:spcBef>
                <a:spcPct val="0"/>
              </a:spcBef>
              <a:spcAft>
                <a:spcPct val="0"/>
              </a:spcAft>
              <a:tabLst>
                <a:tab pos="4130675" algn="r"/>
              </a:tabLst>
              <a:defRPr>
                <a:solidFill>
                  <a:schemeClr val="tx1"/>
                </a:solidFill>
                <a:latin typeface="Arial" panose="020B0604020202020204" pitchFamily="34" charset="0"/>
              </a:defRPr>
            </a:lvl2pPr>
            <a:lvl3pPr eaLnBrk="0" fontAlgn="base" hangingPunct="0">
              <a:spcBef>
                <a:spcPct val="0"/>
              </a:spcBef>
              <a:spcAft>
                <a:spcPct val="0"/>
              </a:spcAft>
              <a:tabLst>
                <a:tab pos="4130675" algn="r"/>
              </a:tabLst>
              <a:defRPr>
                <a:solidFill>
                  <a:schemeClr val="tx1"/>
                </a:solidFill>
                <a:latin typeface="Arial" panose="020B0604020202020204" pitchFamily="34" charset="0"/>
              </a:defRPr>
            </a:lvl3pPr>
            <a:lvl4pPr eaLnBrk="0" fontAlgn="base" hangingPunct="0">
              <a:spcBef>
                <a:spcPct val="0"/>
              </a:spcBef>
              <a:spcAft>
                <a:spcPct val="0"/>
              </a:spcAft>
              <a:tabLst>
                <a:tab pos="4130675" algn="r"/>
              </a:tabLst>
              <a:defRPr>
                <a:solidFill>
                  <a:schemeClr val="tx1"/>
                </a:solidFill>
                <a:latin typeface="Arial" panose="020B0604020202020204" pitchFamily="34" charset="0"/>
              </a:defRPr>
            </a:lvl4pPr>
            <a:lvl5pPr eaLnBrk="0" fontAlgn="base" hangingPunct="0">
              <a:spcBef>
                <a:spcPct val="0"/>
              </a:spcBef>
              <a:spcAft>
                <a:spcPct val="0"/>
              </a:spcAft>
              <a:tabLst>
                <a:tab pos="4130675" algn="r"/>
              </a:tabLst>
              <a:defRPr>
                <a:solidFill>
                  <a:schemeClr val="tx1"/>
                </a:solidFill>
                <a:latin typeface="Arial" panose="020B0604020202020204" pitchFamily="34" charset="0"/>
              </a:defRPr>
            </a:lvl5pPr>
            <a:lvl6pPr eaLnBrk="0" fontAlgn="base" hangingPunct="0">
              <a:spcBef>
                <a:spcPct val="0"/>
              </a:spcBef>
              <a:spcAft>
                <a:spcPct val="0"/>
              </a:spcAft>
              <a:tabLst>
                <a:tab pos="4130675" algn="r"/>
              </a:tabLst>
              <a:defRPr>
                <a:solidFill>
                  <a:schemeClr val="tx1"/>
                </a:solidFill>
                <a:latin typeface="Arial" panose="020B0604020202020204" pitchFamily="34" charset="0"/>
              </a:defRPr>
            </a:lvl6pPr>
            <a:lvl7pPr eaLnBrk="0" fontAlgn="base" hangingPunct="0">
              <a:spcBef>
                <a:spcPct val="0"/>
              </a:spcBef>
              <a:spcAft>
                <a:spcPct val="0"/>
              </a:spcAft>
              <a:tabLst>
                <a:tab pos="4130675" algn="r"/>
              </a:tabLst>
              <a:defRPr>
                <a:solidFill>
                  <a:schemeClr val="tx1"/>
                </a:solidFill>
                <a:latin typeface="Arial" panose="020B0604020202020204" pitchFamily="34" charset="0"/>
              </a:defRPr>
            </a:lvl7pPr>
            <a:lvl8pPr eaLnBrk="0" fontAlgn="base" hangingPunct="0">
              <a:spcBef>
                <a:spcPct val="0"/>
              </a:spcBef>
              <a:spcAft>
                <a:spcPct val="0"/>
              </a:spcAft>
              <a:tabLst>
                <a:tab pos="4130675" algn="r"/>
              </a:tabLst>
              <a:defRPr>
                <a:solidFill>
                  <a:schemeClr val="tx1"/>
                </a:solidFill>
                <a:latin typeface="Arial" panose="020B0604020202020204" pitchFamily="34" charset="0"/>
              </a:defRPr>
            </a:lvl8pPr>
            <a:lvl9pPr eaLnBrk="0" fontAlgn="base" hangingPunct="0">
              <a:spcBef>
                <a:spcPct val="0"/>
              </a:spcBef>
              <a:spcAft>
                <a:spcPct val="0"/>
              </a:spcAft>
              <a:tabLst>
                <a:tab pos="4130675" algn="r"/>
              </a:tabLst>
              <a:defRPr>
                <a:solidFill>
                  <a:schemeClr val="tx1"/>
                </a:solidFill>
                <a:latin typeface="Arial" panose="020B0604020202020204" pitchFamily="34" charset="0"/>
              </a:defRPr>
            </a:lvl9pPr>
          </a:lstStyle>
          <a:p>
            <a:pPr lvl="0"/>
            <a:r>
              <a:rPr lang="en-GB" altLang="de-DE" sz="1200" b="1" dirty="0">
                <a:latin typeface="Times New Roman" panose="02020603050405020304" pitchFamily="18" charset="0"/>
                <a:ea typeface="Times New Roman" panose="02020603050405020304" pitchFamily="18" charset="0"/>
                <a:cs typeface="Times New Roman" panose="02020603050405020304" pitchFamily="18" charset="0"/>
              </a:rPr>
              <a:t>2021-1-SK01-KA220-VET-000033080 </a:t>
            </a:r>
            <a:endParaRPr kumimoji="0" lang="de-DE" altLang="de-DE" sz="8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r>
              <a:rPr kumimoji="0" lang="en-GB" altLang="de-DE"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kumimoji="0" lang="de-DE" altLang="de-DE" sz="800" b="0" i="0" u="none" strike="noStrike" cap="none" normalizeH="0" baseline="0" dirty="0">
              <a:ln>
                <a:noFill/>
              </a:ln>
              <a:solidFill>
                <a:schemeClr val="tx1"/>
              </a:solidFill>
              <a:effectLst/>
              <a:latin typeface="Arial" panose="020B0604020202020204"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31171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a:extLst>
              <a:ext uri="{FF2B5EF4-FFF2-40B4-BE49-F238E27FC236}">
                <a16:creationId xmlns:a16="http://schemas.microsoft.com/office/drawing/2014/main" id="{96F81B00-E29B-44B8-BEB2-6F41154E4826}"/>
              </a:ext>
            </a:extLst>
          </p:cNvPr>
          <p:cNvSpPr/>
          <p:nvPr/>
        </p:nvSpPr>
        <p:spPr>
          <a:xfrm>
            <a:off x="2540669" y="302274"/>
            <a:ext cx="7446112" cy="1200329"/>
          </a:xfrm>
          <a:prstGeom prst="rect">
            <a:avLst/>
          </a:prstGeom>
        </p:spPr>
        <p:txBody>
          <a:bodyPr wrap="square">
            <a:spAutoFit/>
          </a:bodyPr>
          <a:lstStyle/>
          <a:p>
            <a:pPr algn="ctr"/>
            <a:r>
              <a:rPr lang="en-US" sz="2400" b="1" dirty="0" err="1"/>
              <a:t>EcoBirdy</a:t>
            </a:r>
            <a:r>
              <a:rPr lang="en-US" sz="2400" b="1" dirty="0"/>
              <a:t> – </a:t>
            </a:r>
          </a:p>
          <a:p>
            <a:pPr algn="ctr"/>
            <a:r>
              <a:rPr lang="en-US" sz="2400" b="1" dirty="0"/>
              <a:t>Transforming Plastic Toys into Sustainable Furniture</a:t>
            </a:r>
          </a:p>
          <a:p>
            <a:pPr algn="ctr"/>
            <a:endParaRPr lang="en-US" sz="2400" b="1" dirty="0"/>
          </a:p>
        </p:txBody>
      </p:sp>
      <p:pic>
        <p:nvPicPr>
          <p:cNvPr id="2049" name="Picture 8">
            <a:extLst>
              <a:ext uri="{FF2B5EF4-FFF2-40B4-BE49-F238E27FC236}">
                <a16:creationId xmlns:a16="http://schemas.microsoft.com/office/drawing/2014/main" id="{3C3B07DC-F5A5-4466-8F48-F7A6E9C3F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 y="6484008"/>
            <a:ext cx="1222376"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Grafik 12">
            <a:extLst>
              <a:ext uri="{FF2B5EF4-FFF2-40B4-BE49-F238E27FC236}">
                <a16:creationId xmlns:a16="http://schemas.microsoft.com/office/drawing/2014/main" id="{4A24C63C-9A03-40C6-8C85-DAA6187E47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97994" y="6230824"/>
            <a:ext cx="1987550" cy="56832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3">
            <a:extLst>
              <a:ext uri="{FF2B5EF4-FFF2-40B4-BE49-F238E27FC236}">
                <a16:creationId xmlns:a16="http://schemas.microsoft.com/office/drawing/2014/main" id="{17801168-075D-448B-9DF8-9DCA1E9B385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8" name="Rectangle 7">
            <a:extLst>
              <a:ext uri="{FF2B5EF4-FFF2-40B4-BE49-F238E27FC236}">
                <a16:creationId xmlns:a16="http://schemas.microsoft.com/office/drawing/2014/main" id="{8DA6B2E4-A0D7-4F61-8D09-A259E1EE2E2A}"/>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2057" name="Grafik 11">
            <a:extLst>
              <a:ext uri="{FF2B5EF4-FFF2-40B4-BE49-F238E27FC236}">
                <a16:creationId xmlns:a16="http://schemas.microsoft.com/office/drawing/2014/main" id="{0D4061E0-3116-42F0-B931-23C706EEC0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877" y="6406663"/>
            <a:ext cx="1062038" cy="40005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11">
            <a:extLst>
              <a:ext uri="{FF2B5EF4-FFF2-40B4-BE49-F238E27FC236}">
                <a16:creationId xmlns:a16="http://schemas.microsoft.com/office/drawing/2014/main" id="{BE3C03D5-EEA8-462A-A2A6-5287BF536DB9}"/>
              </a:ext>
            </a:extLst>
          </p:cNvPr>
          <p:cNvSpPr>
            <a:spLocks noChangeArrowheads="1"/>
          </p:cNvSpPr>
          <p:nvPr/>
        </p:nvSpPr>
        <p:spPr bwMode="auto">
          <a:xfrm>
            <a:off x="3211551" y="6197195"/>
            <a:ext cx="6268252"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altLang="de-DE"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kumimoji="0" lang="en-US" altLang="de-DE" sz="1800" b="0" i="0" u="none" strike="noStrike" cap="none" normalizeH="0" baseline="0" dirty="0">
              <a:ln>
                <a:noFill/>
              </a:ln>
              <a:solidFill>
                <a:schemeClr val="tx1"/>
              </a:solidFill>
              <a:effectLst/>
              <a:latin typeface="Arial" panose="020B0604020202020204" pitchFamily="34" charset="0"/>
            </a:endParaRPr>
          </a:p>
        </p:txBody>
      </p:sp>
      <p:sp>
        <p:nvSpPr>
          <p:cNvPr id="10" name="Textfeld 9">
            <a:extLst>
              <a:ext uri="{FF2B5EF4-FFF2-40B4-BE49-F238E27FC236}">
                <a16:creationId xmlns:a16="http://schemas.microsoft.com/office/drawing/2014/main" id="{0E15181E-1765-4B36-A63D-4FCAC3EEABA7}"/>
              </a:ext>
            </a:extLst>
          </p:cNvPr>
          <p:cNvSpPr txBox="1"/>
          <p:nvPr/>
        </p:nvSpPr>
        <p:spPr>
          <a:xfrm>
            <a:off x="8772761" y="5891712"/>
            <a:ext cx="3810000" cy="230832"/>
          </a:xfrm>
          <a:prstGeom prst="rect">
            <a:avLst/>
          </a:prstGeom>
          <a:noFill/>
        </p:spPr>
        <p:txBody>
          <a:bodyPr wrap="square" rtlCol="0">
            <a:spAutoFit/>
          </a:bodyPr>
          <a:lstStyle/>
          <a:p>
            <a:r>
              <a:rPr lang="de-DE" sz="900" dirty="0"/>
              <a:t>"</a:t>
            </a:r>
            <a:r>
              <a:rPr lang="de-DE" sz="900" dirty="0">
                <a:hlinkClick r:id="rId5" tooltip="https://jdorganizer.blogspot.com/?m=0"/>
              </a:rPr>
              <a:t>Dieses Foto</a:t>
            </a:r>
            <a:r>
              <a:rPr lang="de-DE" sz="900" dirty="0"/>
              <a:t>" von Unbekannter Autor ist lizenziert gemäß </a:t>
            </a:r>
            <a:r>
              <a:rPr lang="de-DE" sz="900" dirty="0">
                <a:hlinkClick r:id="rId6" tooltip="https://creativecommons.org/licenses/by-nc-sa/3.0/"/>
              </a:rPr>
              <a:t>CC BY-SA-NC</a:t>
            </a:r>
            <a:endParaRPr lang="de-DE" sz="900" dirty="0"/>
          </a:p>
        </p:txBody>
      </p:sp>
      <p:sp>
        <p:nvSpPr>
          <p:cNvPr id="3" name="Rechteck 2">
            <a:extLst>
              <a:ext uri="{FF2B5EF4-FFF2-40B4-BE49-F238E27FC236}">
                <a16:creationId xmlns:a16="http://schemas.microsoft.com/office/drawing/2014/main" id="{9023FEFD-3E03-488C-9C88-E14BA497F34F}"/>
              </a:ext>
            </a:extLst>
          </p:cNvPr>
          <p:cNvSpPr/>
          <p:nvPr/>
        </p:nvSpPr>
        <p:spPr>
          <a:xfrm>
            <a:off x="866775" y="1244029"/>
            <a:ext cx="8785782" cy="3188309"/>
          </a:xfrm>
          <a:prstGeom prst="rect">
            <a:avLst/>
          </a:prstGeom>
        </p:spPr>
        <p:txBody>
          <a:bodyPr wrap="square">
            <a:spAutoFit/>
          </a:bodyPr>
          <a:lstStyle/>
          <a:p>
            <a:pPr marL="457200" indent="457200" algn="just">
              <a:lnSpc>
                <a:spcPct val="200000"/>
              </a:lnSpc>
              <a:spcAft>
                <a:spcPts val="800"/>
              </a:spcAft>
            </a:pPr>
            <a:r>
              <a:rPr lang="en-GB" b="1" dirty="0">
                <a:latin typeface="Times New Roman" panose="02020603050405020304" pitchFamily="18" charset="0"/>
                <a:ea typeface="Calibri" panose="020F0502020204030204" pitchFamily="34" charset="0"/>
                <a:cs typeface="Times New Roman" panose="02020603050405020304" pitchFamily="18" charset="0"/>
              </a:rPr>
              <a:t>Challenges:</a:t>
            </a:r>
            <a:endParaRPr lang="de-DE" b="1" dirty="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lnSpc>
                <a:spcPct val="200000"/>
              </a:lnSpc>
              <a:spcAft>
                <a:spcPts val="800"/>
              </a:spcAft>
            </a:pPr>
            <a:r>
              <a:rPr lang="en-GB" dirty="0">
                <a:latin typeface="Times New Roman" panose="02020603050405020304" pitchFamily="18" charset="0"/>
                <a:ea typeface="Calibri" panose="020F0502020204030204" pitchFamily="34" charset="0"/>
                <a:cs typeface="Times New Roman" panose="02020603050405020304" pitchFamily="18" charset="0"/>
              </a:rPr>
              <a:t>Plastic Toy Waste: The abundance of plastic toys discarded by children poses an</a:t>
            </a:r>
          </a:p>
          <a:p>
            <a:pPr marL="457200" indent="457200" algn="just">
              <a:lnSpc>
                <a:spcPct val="200000"/>
              </a:lnSpc>
              <a:spcAft>
                <a:spcPts val="800"/>
              </a:spcAft>
            </a:pPr>
            <a:r>
              <a:rPr lang="en-GB" dirty="0">
                <a:latin typeface="Times New Roman" panose="02020603050405020304" pitchFamily="18" charset="0"/>
                <a:ea typeface="Calibri" panose="020F0502020204030204" pitchFamily="34" charset="0"/>
                <a:cs typeface="Times New Roman" panose="02020603050405020304" pitchFamily="18" charset="0"/>
              </a:rPr>
              <a:t>environmental threat due to their non-biodegradable nature and potential for ending</a:t>
            </a:r>
          </a:p>
          <a:p>
            <a:pPr marL="457200" indent="457200" algn="just">
              <a:lnSpc>
                <a:spcPct val="200000"/>
              </a:lnSpc>
              <a:spcAft>
                <a:spcPts val="800"/>
              </a:spcAft>
            </a:pPr>
            <a:r>
              <a:rPr lang="en-GB" dirty="0">
                <a:latin typeface="Times New Roman" panose="02020603050405020304" pitchFamily="18" charset="0"/>
                <a:ea typeface="Calibri" panose="020F0502020204030204" pitchFamily="34" charset="0"/>
                <a:cs typeface="Times New Roman" panose="02020603050405020304" pitchFamily="18" charset="0"/>
              </a:rPr>
              <a:t>up in landfills or oceans.</a:t>
            </a:r>
            <a:endParaRPr lang="de-DE" dirty="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lnSpc>
                <a:spcPct val="200000"/>
              </a:lnSpc>
              <a:spcAft>
                <a:spcPts val="800"/>
              </a:spcAft>
            </a:pPr>
            <a:r>
              <a:rPr lang="en-GB" dirty="0">
                <a:latin typeface="Times New Roman" panose="02020603050405020304" pitchFamily="18" charset="0"/>
                <a:ea typeface="Calibri" panose="020F0502020204030204" pitchFamily="34" charset="0"/>
                <a:cs typeface="Times New Roman" panose="02020603050405020304" pitchFamily="18" charset="0"/>
              </a:rPr>
              <a:t>.</a:t>
            </a:r>
            <a:endParaRPr lang="de-DE"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Rechteck 1">
            <a:extLst>
              <a:ext uri="{FF2B5EF4-FFF2-40B4-BE49-F238E27FC236}">
                <a16:creationId xmlns:a16="http://schemas.microsoft.com/office/drawing/2014/main" id="{2B2405E4-C2C5-4422-AC12-729C40416261}"/>
              </a:ext>
            </a:extLst>
          </p:cNvPr>
          <p:cNvSpPr/>
          <p:nvPr/>
        </p:nvSpPr>
        <p:spPr>
          <a:xfrm>
            <a:off x="788709" y="3908303"/>
            <a:ext cx="8524973" cy="1875129"/>
          </a:xfrm>
          <a:prstGeom prst="rect">
            <a:avLst/>
          </a:prstGeom>
        </p:spPr>
        <p:txBody>
          <a:bodyPr wrap="square">
            <a:spAutoFit/>
          </a:bodyPr>
          <a:lstStyle/>
          <a:p>
            <a:pPr marL="457200" indent="457200" algn="just">
              <a:lnSpc>
                <a:spcPct val="200000"/>
              </a:lnSpc>
              <a:spcAft>
                <a:spcPts val="800"/>
              </a:spcAft>
            </a:pPr>
            <a:r>
              <a:rPr lang="en-GB" b="1" dirty="0">
                <a:latin typeface="Times New Roman" panose="02020603050405020304" pitchFamily="18" charset="0"/>
                <a:ea typeface="Calibri" panose="020F0502020204030204" pitchFamily="34" charset="0"/>
                <a:cs typeface="Times New Roman" panose="02020603050405020304" pitchFamily="18" charset="0"/>
              </a:rPr>
              <a:t>Safe and Sustainable Design: </a:t>
            </a:r>
            <a:r>
              <a:rPr lang="en-GB" dirty="0">
                <a:latin typeface="Times New Roman" panose="02020603050405020304" pitchFamily="18" charset="0"/>
                <a:ea typeface="Calibri" panose="020F0502020204030204" pitchFamily="34" charset="0"/>
                <a:cs typeface="Times New Roman" panose="02020603050405020304" pitchFamily="18" charset="0"/>
              </a:rPr>
              <a:t>Creating furniture that is not only aesthetically</a:t>
            </a:r>
          </a:p>
          <a:p>
            <a:pPr marL="457200" indent="457200" algn="just">
              <a:lnSpc>
                <a:spcPct val="200000"/>
              </a:lnSpc>
              <a:spcAft>
                <a:spcPts val="800"/>
              </a:spcAft>
            </a:pPr>
            <a:r>
              <a:rPr lang="en-GB" dirty="0">
                <a:latin typeface="Times New Roman" panose="02020603050405020304" pitchFamily="18" charset="0"/>
                <a:ea typeface="Calibri" panose="020F0502020204030204" pitchFamily="34" charset="0"/>
                <a:cs typeface="Times New Roman" panose="02020603050405020304" pitchFamily="18" charset="0"/>
              </a:rPr>
              <a:t>pleasing and functional but also safe for children requires careful consideration</a:t>
            </a:r>
          </a:p>
          <a:p>
            <a:pPr marL="457200" indent="457200" algn="just">
              <a:lnSpc>
                <a:spcPct val="200000"/>
              </a:lnSpc>
              <a:spcAft>
                <a:spcPts val="800"/>
              </a:spcAft>
            </a:pPr>
            <a:r>
              <a:rPr lang="en-GB" dirty="0">
                <a:latin typeface="Times New Roman" panose="02020603050405020304" pitchFamily="18" charset="0"/>
                <a:ea typeface="Calibri" panose="020F0502020204030204" pitchFamily="34" charset="0"/>
                <a:cs typeface="Times New Roman" panose="02020603050405020304" pitchFamily="18" charset="0"/>
              </a:rPr>
              <a:t>of material selection and manufacturing processes.</a:t>
            </a:r>
            <a:endParaRPr lang="de-DE"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C50646B7-18B4-405B-86AC-88D4F7F05BAE}"/>
              </a:ext>
            </a:extLst>
          </p:cNvPr>
          <p:cNvSpPr>
            <a:spLocks noChangeArrowheads="1"/>
          </p:cNvSpPr>
          <p:nvPr/>
        </p:nvSpPr>
        <p:spPr bwMode="auto">
          <a:xfrm>
            <a:off x="4581761" y="6643252"/>
            <a:ext cx="435568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tabLst>
                <a:tab pos="4130675" algn="r"/>
              </a:tabLst>
              <a:defRPr>
                <a:solidFill>
                  <a:schemeClr val="tx1"/>
                </a:solidFill>
                <a:latin typeface="Arial" panose="020B0604020202020204" pitchFamily="34" charset="0"/>
              </a:defRPr>
            </a:lvl1pPr>
            <a:lvl2pPr eaLnBrk="0" fontAlgn="base" hangingPunct="0">
              <a:spcBef>
                <a:spcPct val="0"/>
              </a:spcBef>
              <a:spcAft>
                <a:spcPct val="0"/>
              </a:spcAft>
              <a:tabLst>
                <a:tab pos="4130675" algn="r"/>
              </a:tabLst>
              <a:defRPr>
                <a:solidFill>
                  <a:schemeClr val="tx1"/>
                </a:solidFill>
                <a:latin typeface="Arial" panose="020B0604020202020204" pitchFamily="34" charset="0"/>
              </a:defRPr>
            </a:lvl2pPr>
            <a:lvl3pPr eaLnBrk="0" fontAlgn="base" hangingPunct="0">
              <a:spcBef>
                <a:spcPct val="0"/>
              </a:spcBef>
              <a:spcAft>
                <a:spcPct val="0"/>
              </a:spcAft>
              <a:tabLst>
                <a:tab pos="4130675" algn="r"/>
              </a:tabLst>
              <a:defRPr>
                <a:solidFill>
                  <a:schemeClr val="tx1"/>
                </a:solidFill>
                <a:latin typeface="Arial" panose="020B0604020202020204" pitchFamily="34" charset="0"/>
              </a:defRPr>
            </a:lvl3pPr>
            <a:lvl4pPr eaLnBrk="0" fontAlgn="base" hangingPunct="0">
              <a:spcBef>
                <a:spcPct val="0"/>
              </a:spcBef>
              <a:spcAft>
                <a:spcPct val="0"/>
              </a:spcAft>
              <a:tabLst>
                <a:tab pos="4130675" algn="r"/>
              </a:tabLst>
              <a:defRPr>
                <a:solidFill>
                  <a:schemeClr val="tx1"/>
                </a:solidFill>
                <a:latin typeface="Arial" panose="020B0604020202020204" pitchFamily="34" charset="0"/>
              </a:defRPr>
            </a:lvl4pPr>
            <a:lvl5pPr eaLnBrk="0" fontAlgn="base" hangingPunct="0">
              <a:spcBef>
                <a:spcPct val="0"/>
              </a:spcBef>
              <a:spcAft>
                <a:spcPct val="0"/>
              </a:spcAft>
              <a:tabLst>
                <a:tab pos="4130675" algn="r"/>
              </a:tabLst>
              <a:defRPr>
                <a:solidFill>
                  <a:schemeClr val="tx1"/>
                </a:solidFill>
                <a:latin typeface="Arial" panose="020B0604020202020204" pitchFamily="34" charset="0"/>
              </a:defRPr>
            </a:lvl5pPr>
            <a:lvl6pPr eaLnBrk="0" fontAlgn="base" hangingPunct="0">
              <a:spcBef>
                <a:spcPct val="0"/>
              </a:spcBef>
              <a:spcAft>
                <a:spcPct val="0"/>
              </a:spcAft>
              <a:tabLst>
                <a:tab pos="4130675" algn="r"/>
              </a:tabLst>
              <a:defRPr>
                <a:solidFill>
                  <a:schemeClr val="tx1"/>
                </a:solidFill>
                <a:latin typeface="Arial" panose="020B0604020202020204" pitchFamily="34" charset="0"/>
              </a:defRPr>
            </a:lvl6pPr>
            <a:lvl7pPr eaLnBrk="0" fontAlgn="base" hangingPunct="0">
              <a:spcBef>
                <a:spcPct val="0"/>
              </a:spcBef>
              <a:spcAft>
                <a:spcPct val="0"/>
              </a:spcAft>
              <a:tabLst>
                <a:tab pos="4130675" algn="r"/>
              </a:tabLst>
              <a:defRPr>
                <a:solidFill>
                  <a:schemeClr val="tx1"/>
                </a:solidFill>
                <a:latin typeface="Arial" panose="020B0604020202020204" pitchFamily="34" charset="0"/>
              </a:defRPr>
            </a:lvl7pPr>
            <a:lvl8pPr eaLnBrk="0" fontAlgn="base" hangingPunct="0">
              <a:spcBef>
                <a:spcPct val="0"/>
              </a:spcBef>
              <a:spcAft>
                <a:spcPct val="0"/>
              </a:spcAft>
              <a:tabLst>
                <a:tab pos="4130675" algn="r"/>
              </a:tabLst>
              <a:defRPr>
                <a:solidFill>
                  <a:schemeClr val="tx1"/>
                </a:solidFill>
                <a:latin typeface="Arial" panose="020B0604020202020204" pitchFamily="34" charset="0"/>
              </a:defRPr>
            </a:lvl8pPr>
            <a:lvl9pPr eaLnBrk="0" fontAlgn="base" hangingPunct="0">
              <a:spcBef>
                <a:spcPct val="0"/>
              </a:spcBef>
              <a:spcAft>
                <a:spcPct val="0"/>
              </a:spcAft>
              <a:tabLst>
                <a:tab pos="4130675" algn="r"/>
              </a:tabLst>
              <a:defRPr>
                <a:solidFill>
                  <a:schemeClr val="tx1"/>
                </a:solidFill>
                <a:latin typeface="Arial" panose="020B0604020202020204" pitchFamily="34" charset="0"/>
              </a:defRPr>
            </a:lvl9pPr>
          </a:lstStyle>
          <a:p>
            <a:pPr lvl="0"/>
            <a:r>
              <a:rPr lang="en-GB" altLang="de-DE" sz="1200" b="1" dirty="0">
                <a:latin typeface="Times New Roman" panose="02020603050405020304" pitchFamily="18" charset="0"/>
                <a:ea typeface="Times New Roman" panose="02020603050405020304" pitchFamily="18" charset="0"/>
                <a:cs typeface="Times New Roman" panose="02020603050405020304" pitchFamily="18" charset="0"/>
              </a:rPr>
              <a:t>2021-1-SK01-KA220-VET-000033080 </a:t>
            </a:r>
            <a:endParaRPr kumimoji="0" lang="de-DE" altLang="de-DE" sz="8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r>
              <a:rPr kumimoji="0" lang="en-GB" altLang="de-DE"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kumimoji="0" lang="de-DE" altLang="de-DE" sz="800" b="0" i="0" u="none" strike="noStrike" cap="none" normalizeH="0" baseline="0" dirty="0">
              <a:ln>
                <a:noFill/>
              </a:ln>
              <a:solidFill>
                <a:schemeClr val="tx1"/>
              </a:solidFill>
              <a:effectLst/>
              <a:latin typeface="Arial" panose="020B0604020202020204"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56469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a:extLst>
              <a:ext uri="{FF2B5EF4-FFF2-40B4-BE49-F238E27FC236}">
                <a16:creationId xmlns:a16="http://schemas.microsoft.com/office/drawing/2014/main" id="{96F81B00-E29B-44B8-BEB2-6F41154E4826}"/>
              </a:ext>
            </a:extLst>
          </p:cNvPr>
          <p:cNvSpPr/>
          <p:nvPr/>
        </p:nvSpPr>
        <p:spPr>
          <a:xfrm>
            <a:off x="2540669" y="302274"/>
            <a:ext cx="7446112" cy="1200329"/>
          </a:xfrm>
          <a:prstGeom prst="rect">
            <a:avLst/>
          </a:prstGeom>
        </p:spPr>
        <p:txBody>
          <a:bodyPr wrap="square">
            <a:spAutoFit/>
          </a:bodyPr>
          <a:lstStyle/>
          <a:p>
            <a:pPr algn="ctr"/>
            <a:r>
              <a:rPr lang="en-US" sz="2400" b="1" dirty="0" err="1"/>
              <a:t>EcoBirdy</a:t>
            </a:r>
            <a:r>
              <a:rPr lang="en-US" sz="2400" b="1" dirty="0"/>
              <a:t> – </a:t>
            </a:r>
          </a:p>
          <a:p>
            <a:pPr algn="ctr"/>
            <a:r>
              <a:rPr lang="en-US" sz="2400" b="1" dirty="0"/>
              <a:t>Transforming Plastic Toys into Sustainable Furniture</a:t>
            </a:r>
          </a:p>
          <a:p>
            <a:pPr algn="ctr"/>
            <a:endParaRPr lang="en-US" sz="2400" b="1" dirty="0"/>
          </a:p>
        </p:txBody>
      </p:sp>
      <p:pic>
        <p:nvPicPr>
          <p:cNvPr id="2049" name="Picture 8">
            <a:extLst>
              <a:ext uri="{FF2B5EF4-FFF2-40B4-BE49-F238E27FC236}">
                <a16:creationId xmlns:a16="http://schemas.microsoft.com/office/drawing/2014/main" id="{3C3B07DC-F5A5-4466-8F48-F7A6E9C3F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 y="6484008"/>
            <a:ext cx="1222376"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Grafik 12">
            <a:extLst>
              <a:ext uri="{FF2B5EF4-FFF2-40B4-BE49-F238E27FC236}">
                <a16:creationId xmlns:a16="http://schemas.microsoft.com/office/drawing/2014/main" id="{4A24C63C-9A03-40C6-8C85-DAA6187E47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97994" y="6230824"/>
            <a:ext cx="1987550" cy="56832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3">
            <a:extLst>
              <a:ext uri="{FF2B5EF4-FFF2-40B4-BE49-F238E27FC236}">
                <a16:creationId xmlns:a16="http://schemas.microsoft.com/office/drawing/2014/main" id="{17801168-075D-448B-9DF8-9DCA1E9B385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8" name="Rectangle 7">
            <a:extLst>
              <a:ext uri="{FF2B5EF4-FFF2-40B4-BE49-F238E27FC236}">
                <a16:creationId xmlns:a16="http://schemas.microsoft.com/office/drawing/2014/main" id="{8DA6B2E4-A0D7-4F61-8D09-A259E1EE2E2A}"/>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0" name="Rectangle 10">
            <a:extLst>
              <a:ext uri="{FF2B5EF4-FFF2-40B4-BE49-F238E27FC236}">
                <a16:creationId xmlns:a16="http://schemas.microsoft.com/office/drawing/2014/main" id="{C865B305-53D8-4AB3-B1CE-2477FD21223F}"/>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2057" name="Grafik 11">
            <a:extLst>
              <a:ext uri="{FF2B5EF4-FFF2-40B4-BE49-F238E27FC236}">
                <a16:creationId xmlns:a16="http://schemas.microsoft.com/office/drawing/2014/main" id="{0D4061E0-3116-42F0-B931-23C706EEC0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877" y="6406663"/>
            <a:ext cx="1062038" cy="40005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11">
            <a:extLst>
              <a:ext uri="{FF2B5EF4-FFF2-40B4-BE49-F238E27FC236}">
                <a16:creationId xmlns:a16="http://schemas.microsoft.com/office/drawing/2014/main" id="{BE3C03D5-EEA8-462A-A2A6-5287BF536DB9}"/>
              </a:ext>
            </a:extLst>
          </p:cNvPr>
          <p:cNvSpPr>
            <a:spLocks noChangeArrowheads="1"/>
          </p:cNvSpPr>
          <p:nvPr/>
        </p:nvSpPr>
        <p:spPr bwMode="auto">
          <a:xfrm>
            <a:off x="3211551" y="6197195"/>
            <a:ext cx="6268252"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altLang="de-DE"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kumimoji="0" lang="en-US" altLang="de-DE" sz="1800" b="0" i="0" u="none" strike="noStrike" cap="none" normalizeH="0" baseline="0" dirty="0">
              <a:ln>
                <a:noFill/>
              </a:ln>
              <a:solidFill>
                <a:schemeClr val="tx1"/>
              </a:solidFill>
              <a:effectLst/>
              <a:latin typeface="Arial" panose="020B0604020202020204" pitchFamily="34" charset="0"/>
            </a:endParaRPr>
          </a:p>
        </p:txBody>
      </p:sp>
      <p:sp>
        <p:nvSpPr>
          <p:cNvPr id="10" name="Textfeld 9">
            <a:extLst>
              <a:ext uri="{FF2B5EF4-FFF2-40B4-BE49-F238E27FC236}">
                <a16:creationId xmlns:a16="http://schemas.microsoft.com/office/drawing/2014/main" id="{0E15181E-1765-4B36-A63D-4FCAC3EEABA7}"/>
              </a:ext>
            </a:extLst>
          </p:cNvPr>
          <p:cNvSpPr txBox="1"/>
          <p:nvPr/>
        </p:nvSpPr>
        <p:spPr>
          <a:xfrm>
            <a:off x="8772761" y="5891712"/>
            <a:ext cx="3810000" cy="230832"/>
          </a:xfrm>
          <a:prstGeom prst="rect">
            <a:avLst/>
          </a:prstGeom>
          <a:noFill/>
        </p:spPr>
        <p:txBody>
          <a:bodyPr wrap="square" rtlCol="0">
            <a:spAutoFit/>
          </a:bodyPr>
          <a:lstStyle/>
          <a:p>
            <a:r>
              <a:rPr lang="de-DE" sz="900" dirty="0"/>
              <a:t>"</a:t>
            </a:r>
            <a:r>
              <a:rPr lang="de-DE" sz="900" dirty="0">
                <a:hlinkClick r:id="rId5" tooltip="https://jdorganizer.blogspot.com/?m=0"/>
              </a:rPr>
              <a:t>Dieses Foto</a:t>
            </a:r>
            <a:r>
              <a:rPr lang="de-DE" sz="900" dirty="0"/>
              <a:t>" von Unbekannter Autor ist lizenziert gemäß </a:t>
            </a:r>
            <a:r>
              <a:rPr lang="de-DE" sz="900" dirty="0">
                <a:hlinkClick r:id="rId6" tooltip="https://creativecommons.org/licenses/by-nc-sa/3.0/"/>
              </a:rPr>
              <a:t>CC BY-SA-NC</a:t>
            </a:r>
            <a:endParaRPr lang="de-DE" sz="900" dirty="0"/>
          </a:p>
        </p:txBody>
      </p:sp>
      <p:sp>
        <p:nvSpPr>
          <p:cNvPr id="3" name="Rechteck 2">
            <a:extLst>
              <a:ext uri="{FF2B5EF4-FFF2-40B4-BE49-F238E27FC236}">
                <a16:creationId xmlns:a16="http://schemas.microsoft.com/office/drawing/2014/main" id="{9023FEFD-3E03-488C-9C88-E14BA497F34F}"/>
              </a:ext>
            </a:extLst>
          </p:cNvPr>
          <p:cNvSpPr/>
          <p:nvPr/>
        </p:nvSpPr>
        <p:spPr>
          <a:xfrm>
            <a:off x="557245" y="1651246"/>
            <a:ext cx="11245114" cy="2531719"/>
          </a:xfrm>
          <a:prstGeom prst="rect">
            <a:avLst/>
          </a:prstGeom>
        </p:spPr>
        <p:txBody>
          <a:bodyPr wrap="square">
            <a:spAutoFit/>
          </a:bodyPr>
          <a:lstStyle/>
          <a:p>
            <a:pPr marL="457200" indent="457200" algn="just">
              <a:lnSpc>
                <a:spcPct val="200000"/>
              </a:lnSpc>
              <a:spcAft>
                <a:spcPts val="800"/>
              </a:spcAft>
            </a:pPr>
            <a:r>
              <a:rPr lang="en-GB" b="1" dirty="0">
                <a:latin typeface="Times New Roman" panose="02020603050405020304" pitchFamily="18" charset="0"/>
                <a:ea typeface="Calibri" panose="020F0502020204030204" pitchFamily="34" charset="0"/>
                <a:cs typeface="Times New Roman" panose="02020603050405020304" pitchFamily="18" charset="0"/>
              </a:rPr>
              <a:t>Background:</a:t>
            </a:r>
            <a:endParaRPr lang="de-DE" b="1" dirty="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lnSpc>
                <a:spcPct val="200000"/>
              </a:lnSpc>
              <a:spcAft>
                <a:spcPts val="800"/>
              </a:spcAft>
            </a:pPr>
            <a:r>
              <a:rPr lang="en-GB" dirty="0">
                <a:latin typeface="Times New Roman" panose="02020603050405020304" pitchFamily="18" charset="0"/>
                <a:ea typeface="Calibri" panose="020F0502020204030204" pitchFamily="34" charset="0"/>
                <a:cs typeface="Times New Roman" panose="02020603050405020304" pitchFamily="18" charset="0"/>
              </a:rPr>
              <a:t>Plastic waste has become a global environmental challenge, particularly in the context of children's toys.</a:t>
            </a:r>
          </a:p>
          <a:p>
            <a:pPr marL="457200" indent="457200" algn="just">
              <a:lnSpc>
                <a:spcPct val="200000"/>
              </a:lnSpc>
              <a:spcAft>
                <a:spcPts val="800"/>
              </a:spcAft>
            </a:pPr>
            <a:r>
              <a:rPr lang="en-GB" dirty="0">
                <a:latin typeface="Times New Roman" panose="02020603050405020304" pitchFamily="18" charset="0"/>
                <a:ea typeface="Calibri" panose="020F0502020204030204" pitchFamily="34" charset="0"/>
                <a:cs typeface="Times New Roman" panose="02020603050405020304" pitchFamily="18" charset="0"/>
              </a:rPr>
              <a:t>Recognizing the need for a sustainable solution, </a:t>
            </a:r>
            <a:r>
              <a:rPr lang="en-GB" dirty="0" err="1">
                <a:latin typeface="Times New Roman" panose="02020603050405020304" pitchFamily="18" charset="0"/>
                <a:ea typeface="Calibri" panose="020F0502020204030204" pitchFamily="34" charset="0"/>
                <a:cs typeface="Times New Roman" panose="02020603050405020304" pitchFamily="18" charset="0"/>
              </a:rPr>
              <a:t>EcoBirdy</a:t>
            </a:r>
            <a:r>
              <a:rPr lang="en-GB" dirty="0">
                <a:latin typeface="Times New Roman" panose="02020603050405020304" pitchFamily="18" charset="0"/>
                <a:ea typeface="Calibri" panose="020F0502020204030204" pitchFamily="34" charset="0"/>
                <a:cs typeface="Times New Roman" panose="02020603050405020304" pitchFamily="18" charset="0"/>
              </a:rPr>
              <a:t> was founded with the mission to transform plastic</a:t>
            </a:r>
          </a:p>
          <a:p>
            <a:pPr marL="457200" indent="457200" algn="just">
              <a:lnSpc>
                <a:spcPct val="200000"/>
              </a:lnSpc>
              <a:spcAft>
                <a:spcPts val="800"/>
              </a:spcAft>
            </a:pPr>
            <a:r>
              <a:rPr lang="en-GB" dirty="0">
                <a:latin typeface="Times New Roman" panose="02020603050405020304" pitchFamily="18" charset="0"/>
                <a:ea typeface="Calibri" panose="020F0502020204030204" pitchFamily="34" charset="0"/>
                <a:cs typeface="Times New Roman" panose="02020603050405020304" pitchFamily="18" charset="0"/>
              </a:rPr>
              <a:t>waste into high-quality furniture that aligns with ecological and safety standards.</a:t>
            </a:r>
            <a:endParaRPr lang="de-DE"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0D58AA3F-4259-496B-9837-D683A7C4D33C}"/>
              </a:ext>
            </a:extLst>
          </p:cNvPr>
          <p:cNvSpPr>
            <a:spLocks noChangeArrowheads="1"/>
          </p:cNvSpPr>
          <p:nvPr/>
        </p:nvSpPr>
        <p:spPr bwMode="auto">
          <a:xfrm>
            <a:off x="4581761" y="6643252"/>
            <a:ext cx="435568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tabLst>
                <a:tab pos="4130675" algn="r"/>
              </a:tabLst>
              <a:defRPr>
                <a:solidFill>
                  <a:schemeClr val="tx1"/>
                </a:solidFill>
                <a:latin typeface="Arial" panose="020B0604020202020204" pitchFamily="34" charset="0"/>
              </a:defRPr>
            </a:lvl1pPr>
            <a:lvl2pPr eaLnBrk="0" fontAlgn="base" hangingPunct="0">
              <a:spcBef>
                <a:spcPct val="0"/>
              </a:spcBef>
              <a:spcAft>
                <a:spcPct val="0"/>
              </a:spcAft>
              <a:tabLst>
                <a:tab pos="4130675" algn="r"/>
              </a:tabLst>
              <a:defRPr>
                <a:solidFill>
                  <a:schemeClr val="tx1"/>
                </a:solidFill>
                <a:latin typeface="Arial" panose="020B0604020202020204" pitchFamily="34" charset="0"/>
              </a:defRPr>
            </a:lvl2pPr>
            <a:lvl3pPr eaLnBrk="0" fontAlgn="base" hangingPunct="0">
              <a:spcBef>
                <a:spcPct val="0"/>
              </a:spcBef>
              <a:spcAft>
                <a:spcPct val="0"/>
              </a:spcAft>
              <a:tabLst>
                <a:tab pos="4130675" algn="r"/>
              </a:tabLst>
              <a:defRPr>
                <a:solidFill>
                  <a:schemeClr val="tx1"/>
                </a:solidFill>
                <a:latin typeface="Arial" panose="020B0604020202020204" pitchFamily="34" charset="0"/>
              </a:defRPr>
            </a:lvl3pPr>
            <a:lvl4pPr eaLnBrk="0" fontAlgn="base" hangingPunct="0">
              <a:spcBef>
                <a:spcPct val="0"/>
              </a:spcBef>
              <a:spcAft>
                <a:spcPct val="0"/>
              </a:spcAft>
              <a:tabLst>
                <a:tab pos="4130675" algn="r"/>
              </a:tabLst>
              <a:defRPr>
                <a:solidFill>
                  <a:schemeClr val="tx1"/>
                </a:solidFill>
                <a:latin typeface="Arial" panose="020B0604020202020204" pitchFamily="34" charset="0"/>
              </a:defRPr>
            </a:lvl4pPr>
            <a:lvl5pPr eaLnBrk="0" fontAlgn="base" hangingPunct="0">
              <a:spcBef>
                <a:spcPct val="0"/>
              </a:spcBef>
              <a:spcAft>
                <a:spcPct val="0"/>
              </a:spcAft>
              <a:tabLst>
                <a:tab pos="4130675" algn="r"/>
              </a:tabLst>
              <a:defRPr>
                <a:solidFill>
                  <a:schemeClr val="tx1"/>
                </a:solidFill>
                <a:latin typeface="Arial" panose="020B0604020202020204" pitchFamily="34" charset="0"/>
              </a:defRPr>
            </a:lvl5pPr>
            <a:lvl6pPr eaLnBrk="0" fontAlgn="base" hangingPunct="0">
              <a:spcBef>
                <a:spcPct val="0"/>
              </a:spcBef>
              <a:spcAft>
                <a:spcPct val="0"/>
              </a:spcAft>
              <a:tabLst>
                <a:tab pos="4130675" algn="r"/>
              </a:tabLst>
              <a:defRPr>
                <a:solidFill>
                  <a:schemeClr val="tx1"/>
                </a:solidFill>
                <a:latin typeface="Arial" panose="020B0604020202020204" pitchFamily="34" charset="0"/>
              </a:defRPr>
            </a:lvl6pPr>
            <a:lvl7pPr eaLnBrk="0" fontAlgn="base" hangingPunct="0">
              <a:spcBef>
                <a:spcPct val="0"/>
              </a:spcBef>
              <a:spcAft>
                <a:spcPct val="0"/>
              </a:spcAft>
              <a:tabLst>
                <a:tab pos="4130675" algn="r"/>
              </a:tabLst>
              <a:defRPr>
                <a:solidFill>
                  <a:schemeClr val="tx1"/>
                </a:solidFill>
                <a:latin typeface="Arial" panose="020B0604020202020204" pitchFamily="34" charset="0"/>
              </a:defRPr>
            </a:lvl7pPr>
            <a:lvl8pPr eaLnBrk="0" fontAlgn="base" hangingPunct="0">
              <a:spcBef>
                <a:spcPct val="0"/>
              </a:spcBef>
              <a:spcAft>
                <a:spcPct val="0"/>
              </a:spcAft>
              <a:tabLst>
                <a:tab pos="4130675" algn="r"/>
              </a:tabLst>
              <a:defRPr>
                <a:solidFill>
                  <a:schemeClr val="tx1"/>
                </a:solidFill>
                <a:latin typeface="Arial" panose="020B0604020202020204" pitchFamily="34" charset="0"/>
              </a:defRPr>
            </a:lvl8pPr>
            <a:lvl9pPr eaLnBrk="0" fontAlgn="base" hangingPunct="0">
              <a:spcBef>
                <a:spcPct val="0"/>
              </a:spcBef>
              <a:spcAft>
                <a:spcPct val="0"/>
              </a:spcAft>
              <a:tabLst>
                <a:tab pos="4130675" algn="r"/>
              </a:tabLst>
              <a:defRPr>
                <a:solidFill>
                  <a:schemeClr val="tx1"/>
                </a:solidFill>
                <a:latin typeface="Arial" panose="020B0604020202020204" pitchFamily="34" charset="0"/>
              </a:defRPr>
            </a:lvl9pPr>
          </a:lstStyle>
          <a:p>
            <a:pPr lvl="0"/>
            <a:r>
              <a:rPr lang="en-GB" altLang="de-DE" sz="1200" b="1" dirty="0">
                <a:latin typeface="Times New Roman" panose="02020603050405020304" pitchFamily="18" charset="0"/>
                <a:ea typeface="Times New Roman" panose="02020603050405020304" pitchFamily="18" charset="0"/>
                <a:cs typeface="Times New Roman" panose="02020603050405020304" pitchFamily="18" charset="0"/>
              </a:rPr>
              <a:t>2021-1-SK01-KA220-VET-000033080 </a:t>
            </a:r>
            <a:endParaRPr kumimoji="0" lang="de-DE" altLang="de-DE" sz="8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r>
              <a:rPr kumimoji="0" lang="en-GB" altLang="de-DE"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kumimoji="0" lang="de-DE" altLang="de-DE" sz="800" b="0" i="0" u="none" strike="noStrike" cap="none" normalizeH="0" baseline="0" dirty="0">
              <a:ln>
                <a:noFill/>
              </a:ln>
              <a:solidFill>
                <a:schemeClr val="tx1"/>
              </a:solidFill>
              <a:effectLst/>
              <a:latin typeface="Arial" panose="020B0604020202020204"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48547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a:extLst>
              <a:ext uri="{FF2B5EF4-FFF2-40B4-BE49-F238E27FC236}">
                <a16:creationId xmlns:a16="http://schemas.microsoft.com/office/drawing/2014/main" id="{96F81B00-E29B-44B8-BEB2-6F41154E4826}"/>
              </a:ext>
            </a:extLst>
          </p:cNvPr>
          <p:cNvSpPr/>
          <p:nvPr/>
        </p:nvSpPr>
        <p:spPr>
          <a:xfrm>
            <a:off x="2540669" y="302274"/>
            <a:ext cx="7446112" cy="1200329"/>
          </a:xfrm>
          <a:prstGeom prst="rect">
            <a:avLst/>
          </a:prstGeom>
        </p:spPr>
        <p:txBody>
          <a:bodyPr wrap="square">
            <a:spAutoFit/>
          </a:bodyPr>
          <a:lstStyle/>
          <a:p>
            <a:pPr algn="ctr"/>
            <a:r>
              <a:rPr lang="en-US" sz="2400" b="1" dirty="0" err="1"/>
              <a:t>EcoBirdy</a:t>
            </a:r>
            <a:r>
              <a:rPr lang="en-US" sz="2400" b="1" dirty="0"/>
              <a:t> – </a:t>
            </a:r>
          </a:p>
          <a:p>
            <a:pPr algn="ctr"/>
            <a:r>
              <a:rPr lang="en-US" sz="2400" b="1" dirty="0"/>
              <a:t>Transforming Plastic Toys into Sustainable Furniture</a:t>
            </a:r>
          </a:p>
          <a:p>
            <a:pPr algn="ctr"/>
            <a:endParaRPr lang="en-US" sz="2400" b="1" dirty="0"/>
          </a:p>
        </p:txBody>
      </p:sp>
      <p:pic>
        <p:nvPicPr>
          <p:cNvPr id="2049" name="Picture 8">
            <a:extLst>
              <a:ext uri="{FF2B5EF4-FFF2-40B4-BE49-F238E27FC236}">
                <a16:creationId xmlns:a16="http://schemas.microsoft.com/office/drawing/2014/main" id="{3C3B07DC-F5A5-4466-8F48-F7A6E9C3F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 y="6484008"/>
            <a:ext cx="1222376"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Grafik 12">
            <a:extLst>
              <a:ext uri="{FF2B5EF4-FFF2-40B4-BE49-F238E27FC236}">
                <a16:creationId xmlns:a16="http://schemas.microsoft.com/office/drawing/2014/main" id="{4A24C63C-9A03-40C6-8C85-DAA6187E47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97994" y="6230824"/>
            <a:ext cx="1987550" cy="56832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3">
            <a:extLst>
              <a:ext uri="{FF2B5EF4-FFF2-40B4-BE49-F238E27FC236}">
                <a16:creationId xmlns:a16="http://schemas.microsoft.com/office/drawing/2014/main" id="{17801168-075D-448B-9DF8-9DCA1E9B385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8" name="Rectangle 7">
            <a:extLst>
              <a:ext uri="{FF2B5EF4-FFF2-40B4-BE49-F238E27FC236}">
                <a16:creationId xmlns:a16="http://schemas.microsoft.com/office/drawing/2014/main" id="{8DA6B2E4-A0D7-4F61-8D09-A259E1EE2E2A}"/>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0" name="Rectangle 10">
            <a:extLst>
              <a:ext uri="{FF2B5EF4-FFF2-40B4-BE49-F238E27FC236}">
                <a16:creationId xmlns:a16="http://schemas.microsoft.com/office/drawing/2014/main" id="{C865B305-53D8-4AB3-B1CE-2477FD21223F}"/>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2057" name="Grafik 11">
            <a:extLst>
              <a:ext uri="{FF2B5EF4-FFF2-40B4-BE49-F238E27FC236}">
                <a16:creationId xmlns:a16="http://schemas.microsoft.com/office/drawing/2014/main" id="{0D4061E0-3116-42F0-B931-23C706EEC0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877" y="6406663"/>
            <a:ext cx="1062038" cy="40005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11">
            <a:extLst>
              <a:ext uri="{FF2B5EF4-FFF2-40B4-BE49-F238E27FC236}">
                <a16:creationId xmlns:a16="http://schemas.microsoft.com/office/drawing/2014/main" id="{BE3C03D5-EEA8-462A-A2A6-5287BF536DB9}"/>
              </a:ext>
            </a:extLst>
          </p:cNvPr>
          <p:cNvSpPr>
            <a:spLocks noChangeArrowheads="1"/>
          </p:cNvSpPr>
          <p:nvPr/>
        </p:nvSpPr>
        <p:spPr bwMode="auto">
          <a:xfrm>
            <a:off x="3211551" y="6197195"/>
            <a:ext cx="6268252"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altLang="de-DE"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kumimoji="0" lang="en-US" altLang="de-DE" sz="1800" b="0" i="0" u="none" strike="noStrike" cap="none" normalizeH="0" baseline="0" dirty="0">
              <a:ln>
                <a:noFill/>
              </a:ln>
              <a:solidFill>
                <a:schemeClr val="tx1"/>
              </a:solidFill>
              <a:effectLst/>
              <a:latin typeface="Arial" panose="020B0604020202020204" pitchFamily="34" charset="0"/>
            </a:endParaRPr>
          </a:p>
        </p:txBody>
      </p:sp>
      <p:sp>
        <p:nvSpPr>
          <p:cNvPr id="10" name="Textfeld 9">
            <a:extLst>
              <a:ext uri="{FF2B5EF4-FFF2-40B4-BE49-F238E27FC236}">
                <a16:creationId xmlns:a16="http://schemas.microsoft.com/office/drawing/2014/main" id="{0E15181E-1765-4B36-A63D-4FCAC3EEABA7}"/>
              </a:ext>
            </a:extLst>
          </p:cNvPr>
          <p:cNvSpPr txBox="1"/>
          <p:nvPr/>
        </p:nvSpPr>
        <p:spPr>
          <a:xfrm>
            <a:off x="8772761" y="5891712"/>
            <a:ext cx="3810000" cy="230832"/>
          </a:xfrm>
          <a:prstGeom prst="rect">
            <a:avLst/>
          </a:prstGeom>
          <a:noFill/>
        </p:spPr>
        <p:txBody>
          <a:bodyPr wrap="square" rtlCol="0">
            <a:spAutoFit/>
          </a:bodyPr>
          <a:lstStyle/>
          <a:p>
            <a:r>
              <a:rPr lang="de-DE" sz="900" dirty="0"/>
              <a:t>"</a:t>
            </a:r>
            <a:r>
              <a:rPr lang="de-DE" sz="900" dirty="0">
                <a:hlinkClick r:id="rId5" tooltip="https://jdorganizer.blogspot.com/?m=0"/>
              </a:rPr>
              <a:t>Dieses Foto</a:t>
            </a:r>
            <a:r>
              <a:rPr lang="de-DE" sz="900" dirty="0"/>
              <a:t>" von Unbekannter Autor ist lizenziert gemäß </a:t>
            </a:r>
            <a:r>
              <a:rPr lang="de-DE" sz="900" dirty="0">
                <a:hlinkClick r:id="rId6" tooltip="https://creativecommons.org/licenses/by-nc-sa/3.0/"/>
              </a:rPr>
              <a:t>CC BY-SA-NC</a:t>
            </a:r>
            <a:endParaRPr lang="de-DE" sz="900" dirty="0"/>
          </a:p>
        </p:txBody>
      </p:sp>
      <p:sp>
        <p:nvSpPr>
          <p:cNvPr id="3" name="Rechteck 2">
            <a:extLst>
              <a:ext uri="{FF2B5EF4-FFF2-40B4-BE49-F238E27FC236}">
                <a16:creationId xmlns:a16="http://schemas.microsoft.com/office/drawing/2014/main" id="{9023FEFD-3E03-488C-9C88-E14BA497F34F}"/>
              </a:ext>
            </a:extLst>
          </p:cNvPr>
          <p:cNvSpPr/>
          <p:nvPr/>
        </p:nvSpPr>
        <p:spPr>
          <a:xfrm>
            <a:off x="557245" y="1651246"/>
            <a:ext cx="11245114" cy="2531719"/>
          </a:xfrm>
          <a:prstGeom prst="rect">
            <a:avLst/>
          </a:prstGeom>
        </p:spPr>
        <p:txBody>
          <a:bodyPr wrap="square">
            <a:spAutoFit/>
          </a:bodyPr>
          <a:lstStyle/>
          <a:p>
            <a:pPr marL="457200" indent="457200" algn="just">
              <a:lnSpc>
                <a:spcPct val="200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Approach:</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Toy Collection and Recycling: </a:t>
            </a:r>
            <a:r>
              <a:rPr lang="en-US" dirty="0" err="1">
                <a:latin typeface="Times New Roman" panose="02020603050405020304" pitchFamily="18" charset="0"/>
                <a:ea typeface="Calibri" panose="020F0502020204030204" pitchFamily="34" charset="0"/>
                <a:cs typeface="Times New Roman" panose="02020603050405020304" pitchFamily="18" charset="0"/>
              </a:rPr>
              <a:t>EcoBirdy</a:t>
            </a:r>
            <a:r>
              <a:rPr lang="en-US" dirty="0">
                <a:latin typeface="Times New Roman" panose="02020603050405020304" pitchFamily="18" charset="0"/>
                <a:ea typeface="Calibri" panose="020F0502020204030204" pitchFamily="34" charset="0"/>
                <a:cs typeface="Times New Roman" panose="02020603050405020304" pitchFamily="18" charset="0"/>
              </a:rPr>
              <a:t> collects plastic toys through partnerships with recycling</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centers, schools, and community initiatives. These toys undergo a rigorous recycling process to ensure</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the highest quality of recycled plastic material.</a:t>
            </a:r>
          </a:p>
        </p:txBody>
      </p:sp>
      <p:sp>
        <p:nvSpPr>
          <p:cNvPr id="13" name="Rectangle 4">
            <a:extLst>
              <a:ext uri="{FF2B5EF4-FFF2-40B4-BE49-F238E27FC236}">
                <a16:creationId xmlns:a16="http://schemas.microsoft.com/office/drawing/2014/main" id="{7B0B5C0D-B5AC-4572-926A-8CC3B2291847}"/>
              </a:ext>
            </a:extLst>
          </p:cNvPr>
          <p:cNvSpPr>
            <a:spLocks noChangeArrowheads="1"/>
          </p:cNvSpPr>
          <p:nvPr/>
        </p:nvSpPr>
        <p:spPr bwMode="auto">
          <a:xfrm>
            <a:off x="4581761" y="6643252"/>
            <a:ext cx="435568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tabLst>
                <a:tab pos="4130675" algn="r"/>
              </a:tabLst>
              <a:defRPr>
                <a:solidFill>
                  <a:schemeClr val="tx1"/>
                </a:solidFill>
                <a:latin typeface="Arial" panose="020B0604020202020204" pitchFamily="34" charset="0"/>
              </a:defRPr>
            </a:lvl1pPr>
            <a:lvl2pPr eaLnBrk="0" fontAlgn="base" hangingPunct="0">
              <a:spcBef>
                <a:spcPct val="0"/>
              </a:spcBef>
              <a:spcAft>
                <a:spcPct val="0"/>
              </a:spcAft>
              <a:tabLst>
                <a:tab pos="4130675" algn="r"/>
              </a:tabLst>
              <a:defRPr>
                <a:solidFill>
                  <a:schemeClr val="tx1"/>
                </a:solidFill>
                <a:latin typeface="Arial" panose="020B0604020202020204" pitchFamily="34" charset="0"/>
              </a:defRPr>
            </a:lvl2pPr>
            <a:lvl3pPr eaLnBrk="0" fontAlgn="base" hangingPunct="0">
              <a:spcBef>
                <a:spcPct val="0"/>
              </a:spcBef>
              <a:spcAft>
                <a:spcPct val="0"/>
              </a:spcAft>
              <a:tabLst>
                <a:tab pos="4130675" algn="r"/>
              </a:tabLst>
              <a:defRPr>
                <a:solidFill>
                  <a:schemeClr val="tx1"/>
                </a:solidFill>
                <a:latin typeface="Arial" panose="020B0604020202020204" pitchFamily="34" charset="0"/>
              </a:defRPr>
            </a:lvl3pPr>
            <a:lvl4pPr eaLnBrk="0" fontAlgn="base" hangingPunct="0">
              <a:spcBef>
                <a:spcPct val="0"/>
              </a:spcBef>
              <a:spcAft>
                <a:spcPct val="0"/>
              </a:spcAft>
              <a:tabLst>
                <a:tab pos="4130675" algn="r"/>
              </a:tabLst>
              <a:defRPr>
                <a:solidFill>
                  <a:schemeClr val="tx1"/>
                </a:solidFill>
                <a:latin typeface="Arial" panose="020B0604020202020204" pitchFamily="34" charset="0"/>
              </a:defRPr>
            </a:lvl4pPr>
            <a:lvl5pPr eaLnBrk="0" fontAlgn="base" hangingPunct="0">
              <a:spcBef>
                <a:spcPct val="0"/>
              </a:spcBef>
              <a:spcAft>
                <a:spcPct val="0"/>
              </a:spcAft>
              <a:tabLst>
                <a:tab pos="4130675" algn="r"/>
              </a:tabLst>
              <a:defRPr>
                <a:solidFill>
                  <a:schemeClr val="tx1"/>
                </a:solidFill>
                <a:latin typeface="Arial" panose="020B0604020202020204" pitchFamily="34" charset="0"/>
              </a:defRPr>
            </a:lvl5pPr>
            <a:lvl6pPr eaLnBrk="0" fontAlgn="base" hangingPunct="0">
              <a:spcBef>
                <a:spcPct val="0"/>
              </a:spcBef>
              <a:spcAft>
                <a:spcPct val="0"/>
              </a:spcAft>
              <a:tabLst>
                <a:tab pos="4130675" algn="r"/>
              </a:tabLst>
              <a:defRPr>
                <a:solidFill>
                  <a:schemeClr val="tx1"/>
                </a:solidFill>
                <a:latin typeface="Arial" panose="020B0604020202020204" pitchFamily="34" charset="0"/>
              </a:defRPr>
            </a:lvl6pPr>
            <a:lvl7pPr eaLnBrk="0" fontAlgn="base" hangingPunct="0">
              <a:spcBef>
                <a:spcPct val="0"/>
              </a:spcBef>
              <a:spcAft>
                <a:spcPct val="0"/>
              </a:spcAft>
              <a:tabLst>
                <a:tab pos="4130675" algn="r"/>
              </a:tabLst>
              <a:defRPr>
                <a:solidFill>
                  <a:schemeClr val="tx1"/>
                </a:solidFill>
                <a:latin typeface="Arial" panose="020B0604020202020204" pitchFamily="34" charset="0"/>
              </a:defRPr>
            </a:lvl7pPr>
            <a:lvl8pPr eaLnBrk="0" fontAlgn="base" hangingPunct="0">
              <a:spcBef>
                <a:spcPct val="0"/>
              </a:spcBef>
              <a:spcAft>
                <a:spcPct val="0"/>
              </a:spcAft>
              <a:tabLst>
                <a:tab pos="4130675" algn="r"/>
              </a:tabLst>
              <a:defRPr>
                <a:solidFill>
                  <a:schemeClr val="tx1"/>
                </a:solidFill>
                <a:latin typeface="Arial" panose="020B0604020202020204" pitchFamily="34" charset="0"/>
              </a:defRPr>
            </a:lvl8pPr>
            <a:lvl9pPr eaLnBrk="0" fontAlgn="base" hangingPunct="0">
              <a:spcBef>
                <a:spcPct val="0"/>
              </a:spcBef>
              <a:spcAft>
                <a:spcPct val="0"/>
              </a:spcAft>
              <a:tabLst>
                <a:tab pos="4130675" algn="r"/>
              </a:tabLst>
              <a:defRPr>
                <a:solidFill>
                  <a:schemeClr val="tx1"/>
                </a:solidFill>
                <a:latin typeface="Arial" panose="020B0604020202020204" pitchFamily="34" charset="0"/>
              </a:defRPr>
            </a:lvl9pPr>
          </a:lstStyle>
          <a:p>
            <a:pPr lvl="0"/>
            <a:r>
              <a:rPr lang="en-GB" altLang="de-DE" sz="1200" b="1" dirty="0">
                <a:latin typeface="Times New Roman" panose="02020603050405020304" pitchFamily="18" charset="0"/>
                <a:ea typeface="Times New Roman" panose="02020603050405020304" pitchFamily="18" charset="0"/>
                <a:cs typeface="Times New Roman" panose="02020603050405020304" pitchFamily="18" charset="0"/>
              </a:rPr>
              <a:t>2021-1-SK01-KA220-VET-000033080 </a:t>
            </a:r>
            <a:endParaRPr kumimoji="0" lang="de-DE" altLang="de-DE" sz="8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r>
              <a:rPr kumimoji="0" lang="en-GB" altLang="de-DE"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kumimoji="0" lang="de-DE" altLang="de-DE" sz="800" b="0" i="0" u="none" strike="noStrike" cap="none" normalizeH="0" baseline="0" dirty="0">
              <a:ln>
                <a:noFill/>
              </a:ln>
              <a:solidFill>
                <a:schemeClr val="tx1"/>
              </a:solidFill>
              <a:effectLst/>
              <a:latin typeface="Arial" panose="020B0604020202020204"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30672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a:extLst>
              <a:ext uri="{FF2B5EF4-FFF2-40B4-BE49-F238E27FC236}">
                <a16:creationId xmlns:a16="http://schemas.microsoft.com/office/drawing/2014/main" id="{96F81B00-E29B-44B8-BEB2-6F41154E4826}"/>
              </a:ext>
            </a:extLst>
          </p:cNvPr>
          <p:cNvSpPr/>
          <p:nvPr/>
        </p:nvSpPr>
        <p:spPr>
          <a:xfrm>
            <a:off x="2540669" y="302274"/>
            <a:ext cx="7446112" cy="1200329"/>
          </a:xfrm>
          <a:prstGeom prst="rect">
            <a:avLst/>
          </a:prstGeom>
        </p:spPr>
        <p:txBody>
          <a:bodyPr wrap="square">
            <a:spAutoFit/>
          </a:bodyPr>
          <a:lstStyle/>
          <a:p>
            <a:pPr algn="ctr"/>
            <a:r>
              <a:rPr lang="en-US" sz="2400" b="1" dirty="0" err="1"/>
              <a:t>EcoBirdy</a:t>
            </a:r>
            <a:r>
              <a:rPr lang="en-US" sz="2400" b="1" dirty="0"/>
              <a:t> – </a:t>
            </a:r>
          </a:p>
          <a:p>
            <a:pPr algn="ctr"/>
            <a:r>
              <a:rPr lang="en-US" sz="2400" b="1" dirty="0"/>
              <a:t>Transforming Plastic Toys into Sustainable Furniture</a:t>
            </a:r>
          </a:p>
          <a:p>
            <a:pPr algn="ctr"/>
            <a:endParaRPr lang="en-US" sz="2400" b="1" dirty="0"/>
          </a:p>
        </p:txBody>
      </p:sp>
      <p:pic>
        <p:nvPicPr>
          <p:cNvPr id="2049" name="Picture 8">
            <a:extLst>
              <a:ext uri="{FF2B5EF4-FFF2-40B4-BE49-F238E27FC236}">
                <a16:creationId xmlns:a16="http://schemas.microsoft.com/office/drawing/2014/main" id="{3C3B07DC-F5A5-4466-8F48-F7A6E9C3F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 y="6484008"/>
            <a:ext cx="1222376"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Grafik 12">
            <a:extLst>
              <a:ext uri="{FF2B5EF4-FFF2-40B4-BE49-F238E27FC236}">
                <a16:creationId xmlns:a16="http://schemas.microsoft.com/office/drawing/2014/main" id="{4A24C63C-9A03-40C6-8C85-DAA6187E47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97994" y="6230824"/>
            <a:ext cx="1987550" cy="56832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3">
            <a:extLst>
              <a:ext uri="{FF2B5EF4-FFF2-40B4-BE49-F238E27FC236}">
                <a16:creationId xmlns:a16="http://schemas.microsoft.com/office/drawing/2014/main" id="{17801168-075D-448B-9DF8-9DCA1E9B385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8" name="Rectangle 7">
            <a:extLst>
              <a:ext uri="{FF2B5EF4-FFF2-40B4-BE49-F238E27FC236}">
                <a16:creationId xmlns:a16="http://schemas.microsoft.com/office/drawing/2014/main" id="{8DA6B2E4-A0D7-4F61-8D09-A259E1EE2E2A}"/>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0" name="Rectangle 10">
            <a:extLst>
              <a:ext uri="{FF2B5EF4-FFF2-40B4-BE49-F238E27FC236}">
                <a16:creationId xmlns:a16="http://schemas.microsoft.com/office/drawing/2014/main" id="{C865B305-53D8-4AB3-B1CE-2477FD21223F}"/>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2057" name="Grafik 11">
            <a:extLst>
              <a:ext uri="{FF2B5EF4-FFF2-40B4-BE49-F238E27FC236}">
                <a16:creationId xmlns:a16="http://schemas.microsoft.com/office/drawing/2014/main" id="{0D4061E0-3116-42F0-B931-23C706EEC0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877" y="6406663"/>
            <a:ext cx="1062038" cy="40005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11">
            <a:extLst>
              <a:ext uri="{FF2B5EF4-FFF2-40B4-BE49-F238E27FC236}">
                <a16:creationId xmlns:a16="http://schemas.microsoft.com/office/drawing/2014/main" id="{BE3C03D5-EEA8-462A-A2A6-5287BF536DB9}"/>
              </a:ext>
            </a:extLst>
          </p:cNvPr>
          <p:cNvSpPr>
            <a:spLocks noChangeArrowheads="1"/>
          </p:cNvSpPr>
          <p:nvPr/>
        </p:nvSpPr>
        <p:spPr bwMode="auto">
          <a:xfrm>
            <a:off x="3211551" y="6197195"/>
            <a:ext cx="6268252"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altLang="de-DE"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kumimoji="0" lang="en-US" altLang="de-DE" sz="1800" b="0" i="0" u="none" strike="noStrike" cap="none" normalizeH="0" baseline="0" dirty="0">
              <a:ln>
                <a:noFill/>
              </a:ln>
              <a:solidFill>
                <a:schemeClr val="tx1"/>
              </a:solidFill>
              <a:effectLst/>
              <a:latin typeface="Arial" panose="020B0604020202020204" pitchFamily="34" charset="0"/>
            </a:endParaRPr>
          </a:p>
        </p:txBody>
      </p:sp>
      <p:sp>
        <p:nvSpPr>
          <p:cNvPr id="10" name="Textfeld 9">
            <a:extLst>
              <a:ext uri="{FF2B5EF4-FFF2-40B4-BE49-F238E27FC236}">
                <a16:creationId xmlns:a16="http://schemas.microsoft.com/office/drawing/2014/main" id="{0E15181E-1765-4B36-A63D-4FCAC3EEABA7}"/>
              </a:ext>
            </a:extLst>
          </p:cNvPr>
          <p:cNvSpPr txBox="1"/>
          <p:nvPr/>
        </p:nvSpPr>
        <p:spPr>
          <a:xfrm>
            <a:off x="8772761" y="5891712"/>
            <a:ext cx="3810000" cy="230832"/>
          </a:xfrm>
          <a:prstGeom prst="rect">
            <a:avLst/>
          </a:prstGeom>
          <a:noFill/>
        </p:spPr>
        <p:txBody>
          <a:bodyPr wrap="square" rtlCol="0">
            <a:spAutoFit/>
          </a:bodyPr>
          <a:lstStyle/>
          <a:p>
            <a:r>
              <a:rPr lang="de-DE" sz="900" dirty="0"/>
              <a:t>"</a:t>
            </a:r>
            <a:r>
              <a:rPr lang="de-DE" sz="900" dirty="0">
                <a:hlinkClick r:id="rId5" tooltip="https://jdorganizer.blogspot.com/?m=0"/>
              </a:rPr>
              <a:t>Dieses Foto</a:t>
            </a:r>
            <a:r>
              <a:rPr lang="de-DE" sz="900" dirty="0"/>
              <a:t>" von Unbekannter Autor ist lizenziert gemäß </a:t>
            </a:r>
            <a:r>
              <a:rPr lang="de-DE" sz="900" dirty="0">
                <a:hlinkClick r:id="rId6" tooltip="https://creativecommons.org/licenses/by-nc-sa/3.0/"/>
              </a:rPr>
              <a:t>CC BY-SA-NC</a:t>
            </a:r>
            <a:endParaRPr lang="de-DE" sz="900" dirty="0"/>
          </a:p>
        </p:txBody>
      </p:sp>
      <p:sp>
        <p:nvSpPr>
          <p:cNvPr id="3" name="Rechteck 2">
            <a:extLst>
              <a:ext uri="{FF2B5EF4-FFF2-40B4-BE49-F238E27FC236}">
                <a16:creationId xmlns:a16="http://schemas.microsoft.com/office/drawing/2014/main" id="{9023FEFD-3E03-488C-9C88-E14BA497F34F}"/>
              </a:ext>
            </a:extLst>
          </p:cNvPr>
          <p:cNvSpPr/>
          <p:nvPr/>
        </p:nvSpPr>
        <p:spPr>
          <a:xfrm>
            <a:off x="557245" y="1651246"/>
            <a:ext cx="11245114" cy="1875129"/>
          </a:xfrm>
          <a:prstGeom prst="rect">
            <a:avLst/>
          </a:prstGeom>
        </p:spPr>
        <p:txBody>
          <a:bodyPr wrap="square">
            <a:spAutoFit/>
          </a:bodyPr>
          <a:lstStyle/>
          <a:p>
            <a:pPr marL="457200" indent="457200" algn="just">
              <a:lnSpc>
                <a:spcPct val="200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Material Transformation: </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The collected toys are cleaned, sorted, and transformed into a unique plastic material suitable for</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furniture production.</a:t>
            </a:r>
            <a:endParaRPr lang="de-DE"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568B1437-5D21-4AA4-BDE5-86D5DFD87E17}"/>
              </a:ext>
            </a:extLst>
          </p:cNvPr>
          <p:cNvSpPr>
            <a:spLocks noChangeArrowheads="1"/>
          </p:cNvSpPr>
          <p:nvPr/>
        </p:nvSpPr>
        <p:spPr bwMode="auto">
          <a:xfrm>
            <a:off x="4581761" y="6643252"/>
            <a:ext cx="435568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tabLst>
                <a:tab pos="4130675" algn="r"/>
              </a:tabLst>
              <a:defRPr>
                <a:solidFill>
                  <a:schemeClr val="tx1"/>
                </a:solidFill>
                <a:latin typeface="Arial" panose="020B0604020202020204" pitchFamily="34" charset="0"/>
              </a:defRPr>
            </a:lvl1pPr>
            <a:lvl2pPr eaLnBrk="0" fontAlgn="base" hangingPunct="0">
              <a:spcBef>
                <a:spcPct val="0"/>
              </a:spcBef>
              <a:spcAft>
                <a:spcPct val="0"/>
              </a:spcAft>
              <a:tabLst>
                <a:tab pos="4130675" algn="r"/>
              </a:tabLst>
              <a:defRPr>
                <a:solidFill>
                  <a:schemeClr val="tx1"/>
                </a:solidFill>
                <a:latin typeface="Arial" panose="020B0604020202020204" pitchFamily="34" charset="0"/>
              </a:defRPr>
            </a:lvl2pPr>
            <a:lvl3pPr eaLnBrk="0" fontAlgn="base" hangingPunct="0">
              <a:spcBef>
                <a:spcPct val="0"/>
              </a:spcBef>
              <a:spcAft>
                <a:spcPct val="0"/>
              </a:spcAft>
              <a:tabLst>
                <a:tab pos="4130675" algn="r"/>
              </a:tabLst>
              <a:defRPr>
                <a:solidFill>
                  <a:schemeClr val="tx1"/>
                </a:solidFill>
                <a:latin typeface="Arial" panose="020B0604020202020204" pitchFamily="34" charset="0"/>
              </a:defRPr>
            </a:lvl3pPr>
            <a:lvl4pPr eaLnBrk="0" fontAlgn="base" hangingPunct="0">
              <a:spcBef>
                <a:spcPct val="0"/>
              </a:spcBef>
              <a:spcAft>
                <a:spcPct val="0"/>
              </a:spcAft>
              <a:tabLst>
                <a:tab pos="4130675" algn="r"/>
              </a:tabLst>
              <a:defRPr>
                <a:solidFill>
                  <a:schemeClr val="tx1"/>
                </a:solidFill>
                <a:latin typeface="Arial" panose="020B0604020202020204" pitchFamily="34" charset="0"/>
              </a:defRPr>
            </a:lvl4pPr>
            <a:lvl5pPr eaLnBrk="0" fontAlgn="base" hangingPunct="0">
              <a:spcBef>
                <a:spcPct val="0"/>
              </a:spcBef>
              <a:spcAft>
                <a:spcPct val="0"/>
              </a:spcAft>
              <a:tabLst>
                <a:tab pos="4130675" algn="r"/>
              </a:tabLst>
              <a:defRPr>
                <a:solidFill>
                  <a:schemeClr val="tx1"/>
                </a:solidFill>
                <a:latin typeface="Arial" panose="020B0604020202020204" pitchFamily="34" charset="0"/>
              </a:defRPr>
            </a:lvl5pPr>
            <a:lvl6pPr eaLnBrk="0" fontAlgn="base" hangingPunct="0">
              <a:spcBef>
                <a:spcPct val="0"/>
              </a:spcBef>
              <a:spcAft>
                <a:spcPct val="0"/>
              </a:spcAft>
              <a:tabLst>
                <a:tab pos="4130675" algn="r"/>
              </a:tabLst>
              <a:defRPr>
                <a:solidFill>
                  <a:schemeClr val="tx1"/>
                </a:solidFill>
                <a:latin typeface="Arial" panose="020B0604020202020204" pitchFamily="34" charset="0"/>
              </a:defRPr>
            </a:lvl6pPr>
            <a:lvl7pPr eaLnBrk="0" fontAlgn="base" hangingPunct="0">
              <a:spcBef>
                <a:spcPct val="0"/>
              </a:spcBef>
              <a:spcAft>
                <a:spcPct val="0"/>
              </a:spcAft>
              <a:tabLst>
                <a:tab pos="4130675" algn="r"/>
              </a:tabLst>
              <a:defRPr>
                <a:solidFill>
                  <a:schemeClr val="tx1"/>
                </a:solidFill>
                <a:latin typeface="Arial" panose="020B0604020202020204" pitchFamily="34" charset="0"/>
              </a:defRPr>
            </a:lvl7pPr>
            <a:lvl8pPr eaLnBrk="0" fontAlgn="base" hangingPunct="0">
              <a:spcBef>
                <a:spcPct val="0"/>
              </a:spcBef>
              <a:spcAft>
                <a:spcPct val="0"/>
              </a:spcAft>
              <a:tabLst>
                <a:tab pos="4130675" algn="r"/>
              </a:tabLst>
              <a:defRPr>
                <a:solidFill>
                  <a:schemeClr val="tx1"/>
                </a:solidFill>
                <a:latin typeface="Arial" panose="020B0604020202020204" pitchFamily="34" charset="0"/>
              </a:defRPr>
            </a:lvl8pPr>
            <a:lvl9pPr eaLnBrk="0" fontAlgn="base" hangingPunct="0">
              <a:spcBef>
                <a:spcPct val="0"/>
              </a:spcBef>
              <a:spcAft>
                <a:spcPct val="0"/>
              </a:spcAft>
              <a:tabLst>
                <a:tab pos="4130675" algn="r"/>
              </a:tabLst>
              <a:defRPr>
                <a:solidFill>
                  <a:schemeClr val="tx1"/>
                </a:solidFill>
                <a:latin typeface="Arial" panose="020B0604020202020204" pitchFamily="34" charset="0"/>
              </a:defRPr>
            </a:lvl9pPr>
          </a:lstStyle>
          <a:p>
            <a:pPr lvl="0"/>
            <a:r>
              <a:rPr lang="en-GB" altLang="de-DE" sz="1200" b="1" dirty="0">
                <a:latin typeface="Times New Roman" panose="02020603050405020304" pitchFamily="18" charset="0"/>
                <a:ea typeface="Times New Roman" panose="02020603050405020304" pitchFamily="18" charset="0"/>
                <a:cs typeface="Times New Roman" panose="02020603050405020304" pitchFamily="18" charset="0"/>
              </a:rPr>
              <a:t>2021-1-SK01-KA220-VET-000033080 </a:t>
            </a:r>
            <a:endParaRPr kumimoji="0" lang="de-DE" altLang="de-DE" sz="8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r>
              <a:rPr kumimoji="0" lang="en-GB" altLang="de-DE"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kumimoji="0" lang="de-DE" altLang="de-DE" sz="800" b="0" i="0" u="none" strike="noStrike" cap="none" normalizeH="0" baseline="0" dirty="0">
              <a:ln>
                <a:noFill/>
              </a:ln>
              <a:solidFill>
                <a:schemeClr val="tx1"/>
              </a:solidFill>
              <a:effectLst/>
              <a:latin typeface="Arial" panose="020B0604020202020204"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83035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a:extLst>
              <a:ext uri="{FF2B5EF4-FFF2-40B4-BE49-F238E27FC236}">
                <a16:creationId xmlns:a16="http://schemas.microsoft.com/office/drawing/2014/main" id="{96F81B00-E29B-44B8-BEB2-6F41154E4826}"/>
              </a:ext>
            </a:extLst>
          </p:cNvPr>
          <p:cNvSpPr/>
          <p:nvPr/>
        </p:nvSpPr>
        <p:spPr>
          <a:xfrm>
            <a:off x="2540669" y="302274"/>
            <a:ext cx="7446112" cy="1200329"/>
          </a:xfrm>
          <a:prstGeom prst="rect">
            <a:avLst/>
          </a:prstGeom>
        </p:spPr>
        <p:txBody>
          <a:bodyPr wrap="square">
            <a:spAutoFit/>
          </a:bodyPr>
          <a:lstStyle/>
          <a:p>
            <a:pPr algn="ctr"/>
            <a:r>
              <a:rPr lang="en-US" sz="2400" b="1" dirty="0" err="1"/>
              <a:t>EcoBirdy</a:t>
            </a:r>
            <a:r>
              <a:rPr lang="en-US" sz="2400" b="1" dirty="0"/>
              <a:t> – </a:t>
            </a:r>
          </a:p>
          <a:p>
            <a:pPr algn="ctr"/>
            <a:r>
              <a:rPr lang="en-US" sz="2400" b="1" dirty="0"/>
              <a:t>Transforming Plastic Toys into Sustainable Furniture</a:t>
            </a:r>
          </a:p>
          <a:p>
            <a:pPr algn="ctr"/>
            <a:endParaRPr lang="en-US" sz="2400" b="1" dirty="0"/>
          </a:p>
        </p:txBody>
      </p:sp>
      <p:pic>
        <p:nvPicPr>
          <p:cNvPr id="2049" name="Picture 8">
            <a:extLst>
              <a:ext uri="{FF2B5EF4-FFF2-40B4-BE49-F238E27FC236}">
                <a16:creationId xmlns:a16="http://schemas.microsoft.com/office/drawing/2014/main" id="{3C3B07DC-F5A5-4466-8F48-F7A6E9C3F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 y="6484008"/>
            <a:ext cx="1222376"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Grafik 12">
            <a:extLst>
              <a:ext uri="{FF2B5EF4-FFF2-40B4-BE49-F238E27FC236}">
                <a16:creationId xmlns:a16="http://schemas.microsoft.com/office/drawing/2014/main" id="{4A24C63C-9A03-40C6-8C85-DAA6187E47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97994" y="6230824"/>
            <a:ext cx="1987550" cy="56832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3">
            <a:extLst>
              <a:ext uri="{FF2B5EF4-FFF2-40B4-BE49-F238E27FC236}">
                <a16:creationId xmlns:a16="http://schemas.microsoft.com/office/drawing/2014/main" id="{17801168-075D-448B-9DF8-9DCA1E9B385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8" name="Rectangle 7">
            <a:extLst>
              <a:ext uri="{FF2B5EF4-FFF2-40B4-BE49-F238E27FC236}">
                <a16:creationId xmlns:a16="http://schemas.microsoft.com/office/drawing/2014/main" id="{8DA6B2E4-A0D7-4F61-8D09-A259E1EE2E2A}"/>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0" name="Rectangle 10">
            <a:extLst>
              <a:ext uri="{FF2B5EF4-FFF2-40B4-BE49-F238E27FC236}">
                <a16:creationId xmlns:a16="http://schemas.microsoft.com/office/drawing/2014/main" id="{C865B305-53D8-4AB3-B1CE-2477FD21223F}"/>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2057" name="Grafik 11">
            <a:extLst>
              <a:ext uri="{FF2B5EF4-FFF2-40B4-BE49-F238E27FC236}">
                <a16:creationId xmlns:a16="http://schemas.microsoft.com/office/drawing/2014/main" id="{0D4061E0-3116-42F0-B931-23C706EEC0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877" y="6406663"/>
            <a:ext cx="1062038" cy="40005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11">
            <a:extLst>
              <a:ext uri="{FF2B5EF4-FFF2-40B4-BE49-F238E27FC236}">
                <a16:creationId xmlns:a16="http://schemas.microsoft.com/office/drawing/2014/main" id="{BE3C03D5-EEA8-462A-A2A6-5287BF536DB9}"/>
              </a:ext>
            </a:extLst>
          </p:cNvPr>
          <p:cNvSpPr>
            <a:spLocks noChangeArrowheads="1"/>
          </p:cNvSpPr>
          <p:nvPr/>
        </p:nvSpPr>
        <p:spPr bwMode="auto">
          <a:xfrm>
            <a:off x="3211551" y="6197195"/>
            <a:ext cx="6268252"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altLang="de-DE"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kumimoji="0" lang="en-US" altLang="de-DE" sz="1800" b="0" i="0" u="none" strike="noStrike" cap="none" normalizeH="0" baseline="0" dirty="0">
              <a:ln>
                <a:noFill/>
              </a:ln>
              <a:solidFill>
                <a:schemeClr val="tx1"/>
              </a:solidFill>
              <a:effectLst/>
              <a:latin typeface="Arial" panose="020B0604020202020204" pitchFamily="34" charset="0"/>
            </a:endParaRPr>
          </a:p>
        </p:txBody>
      </p:sp>
      <p:sp>
        <p:nvSpPr>
          <p:cNvPr id="10" name="Textfeld 9">
            <a:extLst>
              <a:ext uri="{FF2B5EF4-FFF2-40B4-BE49-F238E27FC236}">
                <a16:creationId xmlns:a16="http://schemas.microsoft.com/office/drawing/2014/main" id="{0E15181E-1765-4B36-A63D-4FCAC3EEABA7}"/>
              </a:ext>
            </a:extLst>
          </p:cNvPr>
          <p:cNvSpPr txBox="1"/>
          <p:nvPr/>
        </p:nvSpPr>
        <p:spPr>
          <a:xfrm>
            <a:off x="8772761" y="5891712"/>
            <a:ext cx="3810000" cy="230832"/>
          </a:xfrm>
          <a:prstGeom prst="rect">
            <a:avLst/>
          </a:prstGeom>
          <a:noFill/>
        </p:spPr>
        <p:txBody>
          <a:bodyPr wrap="square" rtlCol="0">
            <a:spAutoFit/>
          </a:bodyPr>
          <a:lstStyle/>
          <a:p>
            <a:r>
              <a:rPr lang="de-DE" sz="900" dirty="0"/>
              <a:t>"</a:t>
            </a:r>
            <a:r>
              <a:rPr lang="de-DE" sz="900" dirty="0">
                <a:hlinkClick r:id="rId5" tooltip="https://jdorganizer.blogspot.com/?m=0"/>
              </a:rPr>
              <a:t>Dieses Foto</a:t>
            </a:r>
            <a:r>
              <a:rPr lang="de-DE" sz="900" dirty="0"/>
              <a:t>" von Unbekannter Autor ist lizenziert gemäß </a:t>
            </a:r>
            <a:r>
              <a:rPr lang="de-DE" sz="900" dirty="0">
                <a:hlinkClick r:id="rId6" tooltip="https://creativecommons.org/licenses/by-nc-sa/3.0/"/>
              </a:rPr>
              <a:t>CC BY-SA-NC</a:t>
            </a:r>
            <a:endParaRPr lang="de-DE" sz="900" dirty="0"/>
          </a:p>
        </p:txBody>
      </p:sp>
      <p:sp>
        <p:nvSpPr>
          <p:cNvPr id="3" name="Rechteck 2">
            <a:extLst>
              <a:ext uri="{FF2B5EF4-FFF2-40B4-BE49-F238E27FC236}">
                <a16:creationId xmlns:a16="http://schemas.microsoft.com/office/drawing/2014/main" id="{9023FEFD-3E03-488C-9C88-E14BA497F34F}"/>
              </a:ext>
            </a:extLst>
          </p:cNvPr>
          <p:cNvSpPr/>
          <p:nvPr/>
        </p:nvSpPr>
        <p:spPr>
          <a:xfrm>
            <a:off x="557245" y="1651246"/>
            <a:ext cx="11245114" cy="2531719"/>
          </a:xfrm>
          <a:prstGeom prst="rect">
            <a:avLst/>
          </a:prstGeom>
        </p:spPr>
        <p:txBody>
          <a:bodyPr wrap="square">
            <a:spAutoFit/>
          </a:bodyPr>
          <a:lstStyle/>
          <a:p>
            <a:pPr marL="457200" indent="457200" algn="just">
              <a:lnSpc>
                <a:spcPct val="200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Sustainable Design and Manufacturing: </a:t>
            </a:r>
          </a:p>
          <a:p>
            <a:pPr marL="457200" indent="457200" algn="just">
              <a:lnSpc>
                <a:spcPct val="200000"/>
              </a:lnSpc>
              <a:spcAft>
                <a:spcPts val="800"/>
              </a:spcAft>
            </a:pPr>
            <a:r>
              <a:rPr lang="en-US" dirty="0" err="1">
                <a:latin typeface="Times New Roman" panose="02020603050405020304" pitchFamily="18" charset="0"/>
                <a:ea typeface="Calibri" panose="020F0502020204030204" pitchFamily="34" charset="0"/>
                <a:cs typeface="Times New Roman" panose="02020603050405020304" pitchFamily="18" charset="0"/>
              </a:rPr>
              <a:t>EcoBirdy</a:t>
            </a:r>
            <a:r>
              <a:rPr lang="en-US" dirty="0">
                <a:latin typeface="Times New Roman" panose="02020603050405020304" pitchFamily="18" charset="0"/>
                <a:ea typeface="Calibri" panose="020F0502020204030204" pitchFamily="34" charset="0"/>
                <a:cs typeface="Times New Roman" panose="02020603050405020304" pitchFamily="18" charset="0"/>
              </a:rPr>
              <a:t> collaborates with renowned designers to create innovative and child-friendly furniture</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designs. Their manufacturing process emphasizes resource efficiency, utilizing recycled plastic material</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and minimizing waste generation</a:t>
            </a:r>
            <a:endParaRPr lang="de-DE"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7B2E2970-FB23-4C6F-B185-42AACB3F88D3}"/>
              </a:ext>
            </a:extLst>
          </p:cNvPr>
          <p:cNvSpPr>
            <a:spLocks noChangeArrowheads="1"/>
          </p:cNvSpPr>
          <p:nvPr/>
        </p:nvSpPr>
        <p:spPr bwMode="auto">
          <a:xfrm>
            <a:off x="4581761" y="6643252"/>
            <a:ext cx="435568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tabLst>
                <a:tab pos="4130675" algn="r"/>
              </a:tabLst>
              <a:defRPr>
                <a:solidFill>
                  <a:schemeClr val="tx1"/>
                </a:solidFill>
                <a:latin typeface="Arial" panose="020B0604020202020204" pitchFamily="34" charset="0"/>
              </a:defRPr>
            </a:lvl1pPr>
            <a:lvl2pPr eaLnBrk="0" fontAlgn="base" hangingPunct="0">
              <a:spcBef>
                <a:spcPct val="0"/>
              </a:spcBef>
              <a:spcAft>
                <a:spcPct val="0"/>
              </a:spcAft>
              <a:tabLst>
                <a:tab pos="4130675" algn="r"/>
              </a:tabLst>
              <a:defRPr>
                <a:solidFill>
                  <a:schemeClr val="tx1"/>
                </a:solidFill>
                <a:latin typeface="Arial" panose="020B0604020202020204" pitchFamily="34" charset="0"/>
              </a:defRPr>
            </a:lvl2pPr>
            <a:lvl3pPr eaLnBrk="0" fontAlgn="base" hangingPunct="0">
              <a:spcBef>
                <a:spcPct val="0"/>
              </a:spcBef>
              <a:spcAft>
                <a:spcPct val="0"/>
              </a:spcAft>
              <a:tabLst>
                <a:tab pos="4130675" algn="r"/>
              </a:tabLst>
              <a:defRPr>
                <a:solidFill>
                  <a:schemeClr val="tx1"/>
                </a:solidFill>
                <a:latin typeface="Arial" panose="020B0604020202020204" pitchFamily="34" charset="0"/>
              </a:defRPr>
            </a:lvl3pPr>
            <a:lvl4pPr eaLnBrk="0" fontAlgn="base" hangingPunct="0">
              <a:spcBef>
                <a:spcPct val="0"/>
              </a:spcBef>
              <a:spcAft>
                <a:spcPct val="0"/>
              </a:spcAft>
              <a:tabLst>
                <a:tab pos="4130675" algn="r"/>
              </a:tabLst>
              <a:defRPr>
                <a:solidFill>
                  <a:schemeClr val="tx1"/>
                </a:solidFill>
                <a:latin typeface="Arial" panose="020B0604020202020204" pitchFamily="34" charset="0"/>
              </a:defRPr>
            </a:lvl4pPr>
            <a:lvl5pPr eaLnBrk="0" fontAlgn="base" hangingPunct="0">
              <a:spcBef>
                <a:spcPct val="0"/>
              </a:spcBef>
              <a:spcAft>
                <a:spcPct val="0"/>
              </a:spcAft>
              <a:tabLst>
                <a:tab pos="4130675" algn="r"/>
              </a:tabLst>
              <a:defRPr>
                <a:solidFill>
                  <a:schemeClr val="tx1"/>
                </a:solidFill>
                <a:latin typeface="Arial" panose="020B0604020202020204" pitchFamily="34" charset="0"/>
              </a:defRPr>
            </a:lvl5pPr>
            <a:lvl6pPr eaLnBrk="0" fontAlgn="base" hangingPunct="0">
              <a:spcBef>
                <a:spcPct val="0"/>
              </a:spcBef>
              <a:spcAft>
                <a:spcPct val="0"/>
              </a:spcAft>
              <a:tabLst>
                <a:tab pos="4130675" algn="r"/>
              </a:tabLst>
              <a:defRPr>
                <a:solidFill>
                  <a:schemeClr val="tx1"/>
                </a:solidFill>
                <a:latin typeface="Arial" panose="020B0604020202020204" pitchFamily="34" charset="0"/>
              </a:defRPr>
            </a:lvl6pPr>
            <a:lvl7pPr eaLnBrk="0" fontAlgn="base" hangingPunct="0">
              <a:spcBef>
                <a:spcPct val="0"/>
              </a:spcBef>
              <a:spcAft>
                <a:spcPct val="0"/>
              </a:spcAft>
              <a:tabLst>
                <a:tab pos="4130675" algn="r"/>
              </a:tabLst>
              <a:defRPr>
                <a:solidFill>
                  <a:schemeClr val="tx1"/>
                </a:solidFill>
                <a:latin typeface="Arial" panose="020B0604020202020204" pitchFamily="34" charset="0"/>
              </a:defRPr>
            </a:lvl7pPr>
            <a:lvl8pPr eaLnBrk="0" fontAlgn="base" hangingPunct="0">
              <a:spcBef>
                <a:spcPct val="0"/>
              </a:spcBef>
              <a:spcAft>
                <a:spcPct val="0"/>
              </a:spcAft>
              <a:tabLst>
                <a:tab pos="4130675" algn="r"/>
              </a:tabLst>
              <a:defRPr>
                <a:solidFill>
                  <a:schemeClr val="tx1"/>
                </a:solidFill>
                <a:latin typeface="Arial" panose="020B0604020202020204" pitchFamily="34" charset="0"/>
              </a:defRPr>
            </a:lvl8pPr>
            <a:lvl9pPr eaLnBrk="0" fontAlgn="base" hangingPunct="0">
              <a:spcBef>
                <a:spcPct val="0"/>
              </a:spcBef>
              <a:spcAft>
                <a:spcPct val="0"/>
              </a:spcAft>
              <a:tabLst>
                <a:tab pos="4130675" algn="r"/>
              </a:tabLst>
              <a:defRPr>
                <a:solidFill>
                  <a:schemeClr val="tx1"/>
                </a:solidFill>
                <a:latin typeface="Arial" panose="020B0604020202020204" pitchFamily="34" charset="0"/>
              </a:defRPr>
            </a:lvl9pPr>
          </a:lstStyle>
          <a:p>
            <a:pPr lvl="0"/>
            <a:r>
              <a:rPr lang="en-GB" altLang="de-DE" sz="1200" b="1" dirty="0">
                <a:latin typeface="Times New Roman" panose="02020603050405020304" pitchFamily="18" charset="0"/>
                <a:ea typeface="Times New Roman" panose="02020603050405020304" pitchFamily="18" charset="0"/>
                <a:cs typeface="Times New Roman" panose="02020603050405020304" pitchFamily="18" charset="0"/>
              </a:rPr>
              <a:t>2021-1-SK01-KA220-VET-000033080 </a:t>
            </a:r>
            <a:endParaRPr kumimoji="0" lang="de-DE" altLang="de-DE" sz="8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r>
              <a:rPr kumimoji="0" lang="en-GB" altLang="de-DE"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kumimoji="0" lang="de-DE" altLang="de-DE" sz="800" b="0" i="0" u="none" strike="noStrike" cap="none" normalizeH="0" baseline="0" dirty="0">
              <a:ln>
                <a:noFill/>
              </a:ln>
              <a:solidFill>
                <a:schemeClr val="tx1"/>
              </a:solidFill>
              <a:effectLst/>
              <a:latin typeface="Arial" panose="020B0604020202020204"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8501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a:extLst>
              <a:ext uri="{FF2B5EF4-FFF2-40B4-BE49-F238E27FC236}">
                <a16:creationId xmlns:a16="http://schemas.microsoft.com/office/drawing/2014/main" id="{96F81B00-E29B-44B8-BEB2-6F41154E4826}"/>
              </a:ext>
            </a:extLst>
          </p:cNvPr>
          <p:cNvSpPr/>
          <p:nvPr/>
        </p:nvSpPr>
        <p:spPr>
          <a:xfrm>
            <a:off x="2540669" y="302274"/>
            <a:ext cx="7446112" cy="1200329"/>
          </a:xfrm>
          <a:prstGeom prst="rect">
            <a:avLst/>
          </a:prstGeom>
        </p:spPr>
        <p:txBody>
          <a:bodyPr wrap="square">
            <a:spAutoFit/>
          </a:bodyPr>
          <a:lstStyle/>
          <a:p>
            <a:pPr algn="ctr"/>
            <a:r>
              <a:rPr lang="en-US" sz="2400" b="1" dirty="0" err="1"/>
              <a:t>EcoBirdy</a:t>
            </a:r>
            <a:r>
              <a:rPr lang="en-US" sz="2400" b="1" dirty="0"/>
              <a:t> – </a:t>
            </a:r>
          </a:p>
          <a:p>
            <a:pPr algn="ctr"/>
            <a:r>
              <a:rPr lang="en-US" sz="2400" b="1" dirty="0"/>
              <a:t>Transforming Plastic Toys into Sustainable Furniture</a:t>
            </a:r>
          </a:p>
          <a:p>
            <a:pPr algn="ctr"/>
            <a:endParaRPr lang="en-US" sz="2400" b="1" dirty="0"/>
          </a:p>
        </p:txBody>
      </p:sp>
      <p:pic>
        <p:nvPicPr>
          <p:cNvPr id="2049" name="Picture 8">
            <a:extLst>
              <a:ext uri="{FF2B5EF4-FFF2-40B4-BE49-F238E27FC236}">
                <a16:creationId xmlns:a16="http://schemas.microsoft.com/office/drawing/2014/main" id="{3C3B07DC-F5A5-4466-8F48-F7A6E9C3F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 y="6484008"/>
            <a:ext cx="1222376"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Grafik 12">
            <a:extLst>
              <a:ext uri="{FF2B5EF4-FFF2-40B4-BE49-F238E27FC236}">
                <a16:creationId xmlns:a16="http://schemas.microsoft.com/office/drawing/2014/main" id="{4A24C63C-9A03-40C6-8C85-DAA6187E47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97994" y="6230824"/>
            <a:ext cx="1987550" cy="56832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3">
            <a:extLst>
              <a:ext uri="{FF2B5EF4-FFF2-40B4-BE49-F238E27FC236}">
                <a16:creationId xmlns:a16="http://schemas.microsoft.com/office/drawing/2014/main" id="{17801168-075D-448B-9DF8-9DCA1E9B385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8" name="Rectangle 7">
            <a:extLst>
              <a:ext uri="{FF2B5EF4-FFF2-40B4-BE49-F238E27FC236}">
                <a16:creationId xmlns:a16="http://schemas.microsoft.com/office/drawing/2014/main" id="{8DA6B2E4-A0D7-4F61-8D09-A259E1EE2E2A}"/>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0" name="Rectangle 10">
            <a:extLst>
              <a:ext uri="{FF2B5EF4-FFF2-40B4-BE49-F238E27FC236}">
                <a16:creationId xmlns:a16="http://schemas.microsoft.com/office/drawing/2014/main" id="{C865B305-53D8-4AB3-B1CE-2477FD21223F}"/>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2057" name="Grafik 11">
            <a:extLst>
              <a:ext uri="{FF2B5EF4-FFF2-40B4-BE49-F238E27FC236}">
                <a16:creationId xmlns:a16="http://schemas.microsoft.com/office/drawing/2014/main" id="{0D4061E0-3116-42F0-B931-23C706EEC0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877" y="6406663"/>
            <a:ext cx="1062038" cy="40005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11">
            <a:extLst>
              <a:ext uri="{FF2B5EF4-FFF2-40B4-BE49-F238E27FC236}">
                <a16:creationId xmlns:a16="http://schemas.microsoft.com/office/drawing/2014/main" id="{BE3C03D5-EEA8-462A-A2A6-5287BF536DB9}"/>
              </a:ext>
            </a:extLst>
          </p:cNvPr>
          <p:cNvSpPr>
            <a:spLocks noChangeArrowheads="1"/>
          </p:cNvSpPr>
          <p:nvPr/>
        </p:nvSpPr>
        <p:spPr bwMode="auto">
          <a:xfrm>
            <a:off x="3211551" y="6197195"/>
            <a:ext cx="6268252"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altLang="de-DE"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kumimoji="0" lang="en-US" altLang="de-DE" sz="1800" b="0" i="0" u="none" strike="noStrike" cap="none" normalizeH="0" baseline="0" dirty="0">
              <a:ln>
                <a:noFill/>
              </a:ln>
              <a:solidFill>
                <a:schemeClr val="tx1"/>
              </a:solidFill>
              <a:effectLst/>
              <a:latin typeface="Arial" panose="020B0604020202020204" pitchFamily="34" charset="0"/>
            </a:endParaRPr>
          </a:p>
        </p:txBody>
      </p:sp>
      <p:sp>
        <p:nvSpPr>
          <p:cNvPr id="3" name="Rechteck 2">
            <a:extLst>
              <a:ext uri="{FF2B5EF4-FFF2-40B4-BE49-F238E27FC236}">
                <a16:creationId xmlns:a16="http://schemas.microsoft.com/office/drawing/2014/main" id="{9023FEFD-3E03-488C-9C88-E14BA497F34F}"/>
              </a:ext>
            </a:extLst>
          </p:cNvPr>
          <p:cNvSpPr/>
          <p:nvPr/>
        </p:nvSpPr>
        <p:spPr>
          <a:xfrm>
            <a:off x="-148726" y="1018605"/>
            <a:ext cx="12109318" cy="1875129"/>
          </a:xfrm>
          <a:prstGeom prst="rect">
            <a:avLst/>
          </a:prstGeom>
        </p:spPr>
        <p:txBody>
          <a:bodyPr wrap="square">
            <a:spAutoFit/>
          </a:bodyPr>
          <a:lstStyle/>
          <a:p>
            <a:pPr marL="457200" indent="457200" algn="just">
              <a:lnSpc>
                <a:spcPct val="200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Sustainable Product Line: </a:t>
            </a:r>
            <a:r>
              <a:rPr lang="en-US" dirty="0" err="1">
                <a:latin typeface="Times New Roman" panose="02020603050405020304" pitchFamily="18" charset="0"/>
                <a:ea typeface="Calibri" panose="020F0502020204030204" pitchFamily="34" charset="0"/>
                <a:cs typeface="Times New Roman" panose="02020603050405020304" pitchFamily="18" charset="0"/>
              </a:rPr>
              <a:t>EcoBirdy</a:t>
            </a:r>
            <a:r>
              <a:rPr lang="en-US" dirty="0">
                <a:latin typeface="Times New Roman" panose="02020603050405020304" pitchFamily="18" charset="0"/>
                <a:ea typeface="Calibri" panose="020F0502020204030204" pitchFamily="34" charset="0"/>
                <a:cs typeface="Times New Roman" panose="02020603050405020304" pitchFamily="18" charset="0"/>
              </a:rPr>
              <a:t> has successfully launched a range of children's furniture, including</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chairs, tables, and storage units. Each piece is made entirely from recycled plastic, offering a sustainable</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and eco-friendly alternative to traditional furniture. </a:t>
            </a:r>
          </a:p>
        </p:txBody>
      </p:sp>
      <p:sp>
        <p:nvSpPr>
          <p:cNvPr id="2" name="Rechteck 1">
            <a:extLst>
              <a:ext uri="{FF2B5EF4-FFF2-40B4-BE49-F238E27FC236}">
                <a16:creationId xmlns:a16="http://schemas.microsoft.com/office/drawing/2014/main" id="{795CA67F-533C-4BAE-B0BC-095040B58172}"/>
              </a:ext>
            </a:extLst>
          </p:cNvPr>
          <p:cNvSpPr/>
          <p:nvPr/>
        </p:nvSpPr>
        <p:spPr>
          <a:xfrm>
            <a:off x="-148726" y="2967684"/>
            <a:ext cx="10628270" cy="1875129"/>
          </a:xfrm>
          <a:prstGeom prst="rect">
            <a:avLst/>
          </a:prstGeom>
        </p:spPr>
        <p:txBody>
          <a:bodyPr wrap="square">
            <a:spAutoFit/>
          </a:bodyPr>
          <a:lstStyle/>
          <a:p>
            <a:pPr marL="457200" indent="457200" algn="just">
              <a:lnSpc>
                <a:spcPct val="200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Circular Economy Impact: </a:t>
            </a:r>
            <a:r>
              <a:rPr lang="en-US" dirty="0">
                <a:latin typeface="Times New Roman" panose="02020603050405020304" pitchFamily="18" charset="0"/>
                <a:ea typeface="Calibri" panose="020F0502020204030204" pitchFamily="34" charset="0"/>
                <a:cs typeface="Times New Roman" panose="02020603050405020304" pitchFamily="18" charset="0"/>
              </a:rPr>
              <a:t>By repurposing plastic toys into furniture, </a:t>
            </a:r>
            <a:r>
              <a:rPr lang="en-US" dirty="0" err="1">
                <a:latin typeface="Times New Roman" panose="02020603050405020304" pitchFamily="18" charset="0"/>
                <a:ea typeface="Calibri" panose="020F0502020204030204" pitchFamily="34" charset="0"/>
                <a:cs typeface="Times New Roman" panose="02020603050405020304" pitchFamily="18" charset="0"/>
              </a:rPr>
              <a:t>EcoBirdy</a:t>
            </a:r>
            <a:r>
              <a:rPr lang="en-US" dirty="0">
                <a:latin typeface="Times New Roman" panose="02020603050405020304" pitchFamily="18" charset="0"/>
                <a:ea typeface="Calibri" panose="020F0502020204030204" pitchFamily="34" charset="0"/>
                <a:cs typeface="Times New Roman" panose="02020603050405020304" pitchFamily="18" charset="0"/>
              </a:rPr>
              <a:t> has diverted a</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significant amount of plastic waste from landfills and incineration, contributing to the circular economy</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and reducing the environmental impact of discarded toys.</a:t>
            </a:r>
          </a:p>
        </p:txBody>
      </p:sp>
      <p:sp>
        <p:nvSpPr>
          <p:cNvPr id="4" name="Rechteck 3">
            <a:extLst>
              <a:ext uri="{FF2B5EF4-FFF2-40B4-BE49-F238E27FC236}">
                <a16:creationId xmlns:a16="http://schemas.microsoft.com/office/drawing/2014/main" id="{77BA3304-AB9B-4E91-B8FA-3C5787B3F60E}"/>
              </a:ext>
            </a:extLst>
          </p:cNvPr>
          <p:cNvSpPr/>
          <p:nvPr/>
        </p:nvSpPr>
        <p:spPr>
          <a:xfrm>
            <a:off x="-148726" y="4804668"/>
            <a:ext cx="11753122" cy="1218539"/>
          </a:xfrm>
          <a:prstGeom prst="rect">
            <a:avLst/>
          </a:prstGeom>
        </p:spPr>
        <p:txBody>
          <a:bodyPr wrap="square">
            <a:spAutoFit/>
          </a:bodyPr>
          <a:lstStyle/>
          <a:p>
            <a:pPr marL="457200" indent="457200" algn="just">
              <a:lnSpc>
                <a:spcPct val="200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Safety and Compliance: </a:t>
            </a:r>
            <a:r>
              <a:rPr lang="en-US" dirty="0" err="1">
                <a:latin typeface="Times New Roman" panose="02020603050405020304" pitchFamily="18" charset="0"/>
                <a:ea typeface="Calibri" panose="020F0502020204030204" pitchFamily="34" charset="0"/>
                <a:cs typeface="Times New Roman" panose="02020603050405020304" pitchFamily="18" charset="0"/>
              </a:rPr>
              <a:t>EcoBirdy's</a:t>
            </a:r>
            <a:r>
              <a:rPr lang="en-US" dirty="0">
                <a:latin typeface="Times New Roman" panose="02020603050405020304" pitchFamily="18" charset="0"/>
                <a:ea typeface="Calibri" panose="020F0502020204030204" pitchFamily="34" charset="0"/>
                <a:cs typeface="Times New Roman" panose="02020603050405020304" pitchFamily="18" charset="0"/>
              </a:rPr>
              <a:t> furniture meets strict safety standards, ensuring that children can play and</a:t>
            </a:r>
          </a:p>
          <a:p>
            <a:pPr marL="457200" indent="457200" algn="just">
              <a:lnSpc>
                <a:spcPct val="20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interact with the furniture without exposure to harmful substances or risks.</a:t>
            </a:r>
          </a:p>
        </p:txBody>
      </p:sp>
      <p:sp>
        <p:nvSpPr>
          <p:cNvPr id="14" name="Rectangle 4">
            <a:extLst>
              <a:ext uri="{FF2B5EF4-FFF2-40B4-BE49-F238E27FC236}">
                <a16:creationId xmlns:a16="http://schemas.microsoft.com/office/drawing/2014/main" id="{09A9D452-6873-42D7-BADE-F963E7DA165E}"/>
              </a:ext>
            </a:extLst>
          </p:cNvPr>
          <p:cNvSpPr>
            <a:spLocks noChangeArrowheads="1"/>
          </p:cNvSpPr>
          <p:nvPr/>
        </p:nvSpPr>
        <p:spPr bwMode="auto">
          <a:xfrm>
            <a:off x="4581761" y="6643252"/>
            <a:ext cx="435568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tabLst>
                <a:tab pos="4130675" algn="r"/>
              </a:tabLst>
              <a:defRPr>
                <a:solidFill>
                  <a:schemeClr val="tx1"/>
                </a:solidFill>
                <a:latin typeface="Arial" panose="020B0604020202020204" pitchFamily="34" charset="0"/>
              </a:defRPr>
            </a:lvl1pPr>
            <a:lvl2pPr eaLnBrk="0" fontAlgn="base" hangingPunct="0">
              <a:spcBef>
                <a:spcPct val="0"/>
              </a:spcBef>
              <a:spcAft>
                <a:spcPct val="0"/>
              </a:spcAft>
              <a:tabLst>
                <a:tab pos="4130675" algn="r"/>
              </a:tabLst>
              <a:defRPr>
                <a:solidFill>
                  <a:schemeClr val="tx1"/>
                </a:solidFill>
                <a:latin typeface="Arial" panose="020B0604020202020204" pitchFamily="34" charset="0"/>
              </a:defRPr>
            </a:lvl2pPr>
            <a:lvl3pPr eaLnBrk="0" fontAlgn="base" hangingPunct="0">
              <a:spcBef>
                <a:spcPct val="0"/>
              </a:spcBef>
              <a:spcAft>
                <a:spcPct val="0"/>
              </a:spcAft>
              <a:tabLst>
                <a:tab pos="4130675" algn="r"/>
              </a:tabLst>
              <a:defRPr>
                <a:solidFill>
                  <a:schemeClr val="tx1"/>
                </a:solidFill>
                <a:latin typeface="Arial" panose="020B0604020202020204" pitchFamily="34" charset="0"/>
              </a:defRPr>
            </a:lvl3pPr>
            <a:lvl4pPr eaLnBrk="0" fontAlgn="base" hangingPunct="0">
              <a:spcBef>
                <a:spcPct val="0"/>
              </a:spcBef>
              <a:spcAft>
                <a:spcPct val="0"/>
              </a:spcAft>
              <a:tabLst>
                <a:tab pos="4130675" algn="r"/>
              </a:tabLst>
              <a:defRPr>
                <a:solidFill>
                  <a:schemeClr val="tx1"/>
                </a:solidFill>
                <a:latin typeface="Arial" panose="020B0604020202020204" pitchFamily="34" charset="0"/>
              </a:defRPr>
            </a:lvl4pPr>
            <a:lvl5pPr eaLnBrk="0" fontAlgn="base" hangingPunct="0">
              <a:spcBef>
                <a:spcPct val="0"/>
              </a:spcBef>
              <a:spcAft>
                <a:spcPct val="0"/>
              </a:spcAft>
              <a:tabLst>
                <a:tab pos="4130675" algn="r"/>
              </a:tabLst>
              <a:defRPr>
                <a:solidFill>
                  <a:schemeClr val="tx1"/>
                </a:solidFill>
                <a:latin typeface="Arial" panose="020B0604020202020204" pitchFamily="34" charset="0"/>
              </a:defRPr>
            </a:lvl5pPr>
            <a:lvl6pPr eaLnBrk="0" fontAlgn="base" hangingPunct="0">
              <a:spcBef>
                <a:spcPct val="0"/>
              </a:spcBef>
              <a:spcAft>
                <a:spcPct val="0"/>
              </a:spcAft>
              <a:tabLst>
                <a:tab pos="4130675" algn="r"/>
              </a:tabLst>
              <a:defRPr>
                <a:solidFill>
                  <a:schemeClr val="tx1"/>
                </a:solidFill>
                <a:latin typeface="Arial" panose="020B0604020202020204" pitchFamily="34" charset="0"/>
              </a:defRPr>
            </a:lvl6pPr>
            <a:lvl7pPr eaLnBrk="0" fontAlgn="base" hangingPunct="0">
              <a:spcBef>
                <a:spcPct val="0"/>
              </a:spcBef>
              <a:spcAft>
                <a:spcPct val="0"/>
              </a:spcAft>
              <a:tabLst>
                <a:tab pos="4130675" algn="r"/>
              </a:tabLst>
              <a:defRPr>
                <a:solidFill>
                  <a:schemeClr val="tx1"/>
                </a:solidFill>
                <a:latin typeface="Arial" panose="020B0604020202020204" pitchFamily="34" charset="0"/>
              </a:defRPr>
            </a:lvl7pPr>
            <a:lvl8pPr eaLnBrk="0" fontAlgn="base" hangingPunct="0">
              <a:spcBef>
                <a:spcPct val="0"/>
              </a:spcBef>
              <a:spcAft>
                <a:spcPct val="0"/>
              </a:spcAft>
              <a:tabLst>
                <a:tab pos="4130675" algn="r"/>
              </a:tabLst>
              <a:defRPr>
                <a:solidFill>
                  <a:schemeClr val="tx1"/>
                </a:solidFill>
                <a:latin typeface="Arial" panose="020B0604020202020204" pitchFamily="34" charset="0"/>
              </a:defRPr>
            </a:lvl8pPr>
            <a:lvl9pPr eaLnBrk="0" fontAlgn="base" hangingPunct="0">
              <a:spcBef>
                <a:spcPct val="0"/>
              </a:spcBef>
              <a:spcAft>
                <a:spcPct val="0"/>
              </a:spcAft>
              <a:tabLst>
                <a:tab pos="4130675" algn="r"/>
              </a:tabLst>
              <a:defRPr>
                <a:solidFill>
                  <a:schemeClr val="tx1"/>
                </a:solidFill>
                <a:latin typeface="Arial" panose="020B0604020202020204" pitchFamily="34" charset="0"/>
              </a:defRPr>
            </a:lvl9pPr>
          </a:lstStyle>
          <a:p>
            <a:pPr lvl="0"/>
            <a:r>
              <a:rPr lang="en-GB" altLang="de-DE" sz="1200" b="1" dirty="0">
                <a:latin typeface="Times New Roman" panose="02020603050405020304" pitchFamily="18" charset="0"/>
                <a:ea typeface="Times New Roman" panose="02020603050405020304" pitchFamily="18" charset="0"/>
                <a:cs typeface="Times New Roman" panose="02020603050405020304" pitchFamily="18" charset="0"/>
              </a:rPr>
              <a:t>2021-1-SK01-KA220-VET-000033080 </a:t>
            </a:r>
            <a:endParaRPr kumimoji="0" lang="de-DE" altLang="de-DE" sz="8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r>
              <a:rPr kumimoji="0" lang="en-GB" altLang="de-DE"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kumimoji="0" lang="de-DE" altLang="de-DE" sz="800" b="0" i="0" u="none" strike="noStrike" cap="none" normalizeH="0" baseline="0" dirty="0">
              <a:ln>
                <a:noFill/>
              </a:ln>
              <a:solidFill>
                <a:schemeClr val="tx1"/>
              </a:solidFill>
              <a:effectLst/>
              <a:latin typeface="Arial" panose="020B0604020202020204"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tab pos="4130675" algn="r"/>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69455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1317</Words>
  <Application>Microsoft Office PowerPoint</Application>
  <PresentationFormat>Breitbild</PresentationFormat>
  <Paragraphs>111</Paragraphs>
  <Slides>11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11</vt:i4>
      </vt:variant>
    </vt:vector>
  </HeadingPairs>
  <TitlesOfParts>
    <vt:vector size="17" baseType="lpstr">
      <vt:lpstr>Arial</vt:lpstr>
      <vt:lpstr>Calibri</vt:lpstr>
      <vt:lpstr>Calibri Light</vt:lpstr>
      <vt:lpstr>Söhne</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Jennifer Schneider</dc:creator>
  <cp:lastModifiedBy>Jennifer Schneider</cp:lastModifiedBy>
  <cp:revision>8</cp:revision>
  <dcterms:created xsi:type="dcterms:W3CDTF">2023-06-29T07:14:52Z</dcterms:created>
  <dcterms:modified xsi:type="dcterms:W3CDTF">2023-08-03T14:05:03Z</dcterms:modified>
</cp:coreProperties>
</file>